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8" r:id="rId3"/>
    <p:sldId id="259" r:id="rId4"/>
    <p:sldId id="261" r:id="rId5"/>
    <p:sldId id="262" r:id="rId6"/>
    <p:sldId id="275" r:id="rId7"/>
    <p:sldId id="277" r:id="rId8"/>
    <p:sldId id="279" r:id="rId9"/>
    <p:sldId id="281" r:id="rId10"/>
    <p:sldId id="282" r:id="rId11"/>
    <p:sldId id="264" r:id="rId12"/>
    <p:sldId id="283" r:id="rId13"/>
    <p:sldId id="268" r:id="rId14"/>
    <p:sldId id="272" r:id="rId15"/>
    <p:sldId id="284" r:id="rId16"/>
    <p:sldId id="287" r:id="rId17"/>
    <p:sldId id="285" r:id="rId18"/>
    <p:sldId id="286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24BA3CAF-4BE8-4AEC-A7C8-6F47D5684602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91713-33E2-4396-AFC2-8B6D3334BB6D}" type="datetimeFigureOut">
              <a:rPr lang="en-US" smtClean="0"/>
              <a:t>2/22/2016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4C8F8F-9F4D-48AC-9641-1F9DE12A8E3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4C8F8F-9F4D-48AC-9641-1F9DE12A8E37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E8F8B-A4C2-475F-89CC-11D5987F12A2}" type="datetimeFigureOut">
              <a:rPr lang="en-US" smtClean="0"/>
              <a:pPr/>
              <a:t>2/22/2016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1073-8F87-4DC4-91E9-606E0A6E0F3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0"/>
            <a:ext cx="8229600" cy="914400"/>
          </a:xfrm>
        </p:spPr>
        <p:txBody>
          <a:bodyPr>
            <a:normAutofit/>
          </a:bodyPr>
          <a:lstStyle/>
          <a:p>
            <a:r>
              <a:rPr lang="vi-VN" sz="3600" b="1" dirty="0" smtClean="0">
                <a:solidFill>
                  <a:schemeClr val="tx2">
                    <a:lumMod val="75000"/>
                  </a:schemeClr>
                </a:solidFill>
              </a:rPr>
              <a:t>Welcome to the English class!</a:t>
            </a:r>
            <a:endParaRPr lang="en-US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6800" y="609600"/>
            <a:ext cx="6781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controls>
      <p:control spid="1026" r:id="rId2" imgW="2590920" imgH="53352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Box 26"/>
          <p:cNvSpPr txBox="1">
            <a:spLocks noChangeArrowheads="1"/>
          </p:cNvSpPr>
          <p:nvPr/>
        </p:nvSpPr>
        <p:spPr bwMode="auto">
          <a:xfrm>
            <a:off x="323850" y="393700"/>
            <a:ext cx="2016125" cy="457200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>
            <a:prstShdw prst="shdw13" dist="53882" dir="13500000">
              <a:srgbClr val="80808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endParaRPr lang="en-US"/>
          </a:p>
        </p:txBody>
      </p:sp>
      <p:sp>
        <p:nvSpPr>
          <p:cNvPr id="27" name="AutoShape 27"/>
          <p:cNvSpPr>
            <a:spLocks noChangeArrowheads="1"/>
          </p:cNvSpPr>
          <p:nvPr/>
        </p:nvSpPr>
        <p:spPr bwMode="auto">
          <a:xfrm>
            <a:off x="0" y="0"/>
            <a:ext cx="1371599" cy="990600"/>
          </a:xfrm>
          <a:prstGeom prst="rightArrow">
            <a:avLst>
              <a:gd name="adj1" fmla="val 50000"/>
              <a:gd name="adj2" fmla="val 61489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defRPr/>
            </a:pPr>
            <a:r>
              <a:rPr lang="en-US" sz="2000" b="1" dirty="0" smtClean="0">
                <a:solidFill>
                  <a:srgbClr val="CC0000"/>
                </a:solidFill>
              </a:rPr>
              <a:t>Question</a:t>
            </a:r>
            <a:r>
              <a:rPr lang="vi-VN" sz="2000" b="1" dirty="0" smtClean="0">
                <a:solidFill>
                  <a:srgbClr val="CC0000"/>
                </a:solidFill>
              </a:rPr>
              <a:t>s</a:t>
            </a:r>
            <a:r>
              <a:rPr lang="en-US" sz="2000" b="1" dirty="0" smtClean="0">
                <a:solidFill>
                  <a:srgbClr val="CC0000"/>
                </a:solidFill>
              </a:rPr>
              <a:t> </a:t>
            </a:r>
            <a:endParaRPr lang="en-SG" sz="2000" b="1" dirty="0">
              <a:solidFill>
                <a:srgbClr val="CC0000"/>
              </a:solidFill>
            </a:endParaRPr>
          </a:p>
        </p:txBody>
      </p:sp>
      <p:sp>
        <p:nvSpPr>
          <p:cNvPr id="28" name="Title 1"/>
          <p:cNvSpPr txBox="1">
            <a:spLocks/>
          </p:cNvSpPr>
          <p:nvPr/>
        </p:nvSpPr>
        <p:spPr>
          <a:xfrm>
            <a:off x="1752600" y="381000"/>
            <a:ext cx="4876800" cy="5334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vi-VN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1. How</a:t>
            </a:r>
            <a:r>
              <a:rPr kumimoji="0" lang="vi-VN" sz="29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do we go shopping </a:t>
            </a:r>
            <a:r>
              <a:rPr kumimoji="0" lang="vi-VN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 </a:t>
            </a:r>
            <a:endParaRPr kumimoji="0" lang="en-US" sz="2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1" name="Picture 30" descr="http://marketinginsidergroup.com/wp-content/uploads/2015/05/in-store-retail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 rot="21172726">
            <a:off x="443313" y="2060006"/>
            <a:ext cx="3686066" cy="3048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1" descr="http://www.resource9.com/wp-content/uploads/2014/07/retail-sector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 rot="346333">
            <a:off x="4950434" y="2478365"/>
            <a:ext cx="4014787" cy="375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Box 32"/>
          <p:cNvSpPr txBox="1"/>
          <p:nvPr/>
        </p:nvSpPr>
        <p:spPr>
          <a:xfrm rot="21112163">
            <a:off x="777966" y="5413990"/>
            <a:ext cx="3319098" cy="461665"/>
          </a:xfrm>
          <a:prstGeom prst="rect">
            <a:avLst/>
          </a:prstGeom>
          <a:solidFill>
            <a:srgbClr val="FFFF0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Going to a shop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351457">
            <a:off x="4891153" y="5969915"/>
            <a:ext cx="3525904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outerShdw blurRad="50800" dist="50800" dir="5400000" algn="ctr" rotWithShape="0">
              <a:srgbClr val="FFFF00"/>
            </a:outerShdw>
          </a:effectLst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   Shopping online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7"/>
          <p:cNvSpPr>
            <a:spLocks noChangeArrowheads="1"/>
          </p:cNvSpPr>
          <p:nvPr/>
        </p:nvSpPr>
        <p:spPr bwMode="auto">
          <a:xfrm>
            <a:off x="0" y="0"/>
            <a:ext cx="1828800" cy="990600"/>
          </a:xfrm>
          <a:prstGeom prst="rightArrow">
            <a:avLst>
              <a:gd name="adj1" fmla="val 50000"/>
              <a:gd name="adj2" fmla="val 61489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defRPr/>
            </a:pPr>
            <a:r>
              <a:rPr lang="vi-VN" sz="2400" b="1" dirty="0" smtClean="0">
                <a:solidFill>
                  <a:srgbClr val="CC0000"/>
                </a:solidFill>
              </a:rPr>
              <a:t> </a:t>
            </a:r>
            <a:r>
              <a:rPr lang="en-US" sz="2400" b="1" dirty="0" smtClean="0">
                <a:solidFill>
                  <a:srgbClr val="CC0000"/>
                </a:solidFill>
              </a:rPr>
              <a:t>Question</a:t>
            </a:r>
            <a:r>
              <a:rPr lang="vi-VN" sz="2400" b="1" dirty="0" smtClean="0">
                <a:solidFill>
                  <a:srgbClr val="CC0000"/>
                </a:solidFill>
              </a:rPr>
              <a:t>s</a:t>
            </a:r>
            <a:r>
              <a:rPr lang="en-US" sz="2400" b="1" dirty="0" smtClean="0">
                <a:solidFill>
                  <a:srgbClr val="CC0000"/>
                </a:solidFill>
              </a:rPr>
              <a:t> </a:t>
            </a:r>
            <a:endParaRPr lang="en-SG" sz="2400" b="1" dirty="0">
              <a:solidFill>
                <a:srgbClr val="CC0000"/>
              </a:solidFill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533400" y="1066800"/>
            <a:ext cx="8001000" cy="990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vi-VN" sz="29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2. What are the advantages and disadvantages of shopping online? </a:t>
            </a:r>
            <a:endParaRPr kumimoji="0" lang="en-US" sz="2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0" descr="http://www.resource9.com/wp-content/uploads/2014/07/retail-sector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4774" y="2305418"/>
            <a:ext cx="5121516" cy="375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1981200" y="5791201"/>
            <a:ext cx="4724400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outerShdw blurRad="50800" dist="50800" dir="5400000" algn="ctr" rotWithShape="0">
              <a:srgbClr val="FFFF00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   Shopping online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81000" y="1905000"/>
            <a:ext cx="8458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Task 1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 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Reorder the parts to make a complete </a:t>
            </a:r>
            <a:r>
              <a:rPr lang="vi-VN" sz="28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letter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0" y="2743200"/>
            <a:ext cx="1371600" cy="10668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/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ANSWER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pic>
        <p:nvPicPr>
          <p:cNvPr id="38916" name="Picture 4" descr="http://www.univ-great-turning.org/wp-content/uploads/2013/10/problem-solv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4267200"/>
            <a:ext cx="3505200" cy="2590800"/>
          </a:xfrm>
          <a:prstGeom prst="rect">
            <a:avLst/>
          </a:prstGeom>
          <a:noFill/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28800" y="228600"/>
            <a:ext cx="5257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A FORMAL LETTER</a:t>
            </a:r>
            <a:endParaRPr lang="en-US" sz="3200" dirty="0"/>
          </a:p>
        </p:txBody>
      </p:sp>
      <p:sp>
        <p:nvSpPr>
          <p:cNvPr id="9" name="Title 7"/>
          <p:cNvSpPr txBox="1">
            <a:spLocks/>
          </p:cNvSpPr>
          <p:nvPr/>
        </p:nvSpPr>
        <p:spPr>
          <a:xfrm>
            <a:off x="1447800" y="990600"/>
            <a:ext cx="5943600" cy="76944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4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 </a:t>
            </a: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  LETTER of complaint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1981200" y="3048000"/>
            <a:ext cx="5943600" cy="76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lang="vi-VN" sz="3200" b="1" dirty="0" smtClean="0">
                <a:solidFill>
                  <a:srgbClr val="FF0000"/>
                </a:solidFill>
              </a:rPr>
              <a:t> - E -  C - H - D - G- B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</a:t>
            </a:r>
            <a:r>
              <a:rPr kumimoji="0" lang="vi-VN" sz="32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- F</a:t>
            </a:r>
            <a:r>
              <a:rPr kumimoji="0" lang="vi-V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0" y="762000"/>
            <a:ext cx="12954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4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2057400"/>
            <a:ext cx="8001000" cy="609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1.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vi-VN" sz="2800" b="1" dirty="0" smtClean="0">
                <a:solidFill>
                  <a:srgbClr val="FF0000"/>
                </a:solidFill>
              </a:rPr>
              <a:t>How many parts are there in the letter 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AutoShape 2" descr="Kết quả hình ảnh cho clip art for reading book"/>
          <p:cNvSpPr>
            <a:spLocks noChangeAspect="1" noChangeArrowheads="1"/>
          </p:cNvSpPr>
          <p:nvPr/>
        </p:nvSpPr>
        <p:spPr bwMode="auto">
          <a:xfrm>
            <a:off x="155575" y="922336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4" descr="data:image/jpeg;base64,/9j/4AAQSkZJRgABAQAAAQABAAD/2wCEAAkGBxQSEhUUEhQWFRUXGBoYGBYYGRodGhgYGh4ZGBwYHBsbICgiHB8oGxgdITEiJSkrLi4uGCIzODMsNygtLisBCgoKDg0OGxAQGzQkICQyLywsMiwsLCwsNCwsLCwsLC8yLCwsLCw0LC8sLCwsLDQsNCwvLCwsLCwsLCw0LCwsLP/AABEIAPUAzgMBIgACEQEDEQH/xAAcAAABBQEBAQAAAAAAAAAAAAAAAwQFBgcBAgj/xABIEAACAQIDBAcFBAcHAwMFAAABAgMAEQQSIQUxQVEGBxMiMmFxI0JSgZEUYnKhM0OCorHB8BVTY3OSwtEksuEWNOJEVIOT0v/EABoBAAIDAQEAAAAAAAAAAAAAAAAEAQIDBQb/xAAwEQACAgEDAQUGBgMAAAAAAAAAAQIDEQQSITEFEyJBUTJhcZHR8BRCgaGxwSPh8f/aAAwDAQACEQMRAD8A3GuE12uMtxY7jQBRB1rYLtmjtIVBt2gCkeuW+a3yv5VN7N6bYGc2XEKp3WkuhPpnsD8qoG3OqSTMewaOVL91ZNHUcBexBtz09KqW2OheMwgLNHIqD3ge1j9TqSo9StKO22PVff6DPd1y6Mn+tHFYpca/eZVAUwd5gmWy3KleOa9zvBtwtVg6vuskS2w+MOWS4VZDxJ0CvbS/JxoeNjvznBdInjjMOJTtMOeFyQh4PGxF4WHoV4G96b7YwKgh4XDgjNG50up3xuBex4Ea8GGhBOSscZbl5/f36GjgmtrPpyo3b+2osHCZZjYDRVHiduCqOeny1PCqr1X9LxisKyzNaTDr3mbeYxfU/eXKVPoDxrM+nfSiTHYjukqmoiU/q49LuR8Tf8DULTM7ko5XVmEasywxbpD0+xmJl9nI0QX3Y2ZUT8TLYu1uH/betW2F0nEez4J8fIEdlO/xSAMQrBRqSVsdBxvpWH4TFrhhcBbjwswzWPMKb5nJ4m/pfUJyT4jEyX7zO3F8zyN5Bf8Az8qWha08/wA/f8G8q0+DT9rda51GGgA5PKf9in/dT3q86fSYydsPP2ZbKWVk0tberC54ag6bjVR2J1UYidc87dmCNBLdmPrEtlHz18q0fof0FgwDF1YySFcuYgKqg2vlUbr2G8n+NbQ71yTZlPu0sItdFFFNC4UUUUAFFFFABRRRQAUUUUAFFFFABRRRQAUUUUAFBFFFAGa9Oer0NefBIA2peEaBvNBwP3dx4a78heAxkmMaX70e71y/C3luPkda+qKo/WH0NTEI2Iisk6KSQALSgC9j96wsD8jwsrbR+aPyGK7fKRiWDxZRyY2IWdGVrG19BmU+qjUfcpvDNpnAzPLqo+6PDfkLanzanA2DiJ0zwhFR+8pZ9b6rnACm11vx5HnVl6CdETNjRFicqjI0llYnNHGyL2QNgV1kW543NvLDZnhff3/RK1Fe7bnkW6CdApMae1lYrGNDJbVjxSIHQAcW1+ZvbaNibBgwiZYIwvNt7N5sx1P8OVPoIVRQiKFVRYKBYADcABupSnK6lH4mU7HL4BRRRWpmFFFFABRRVd6QdNMLg5EjlYl2DWCWYhlsQjC91LAki+ncbUaXhtLqSk30LFXlJAb2INjY2O48j51lW1esud7iBFiHxN339fhHpY1TP/UOJ7SYNiJAHKymz5FJZQh0Ww/Vj6+dZO+PkaqmXmfQmMxSRI0khyoouxsTYeg1pavmDam1kZHvOrMRxkBP8afYPbmVvZYnKfuS2P5Gq9/7ie5959I0Vgo6cY4Mka4hiAyyPmAPdUghS3isxFiL6qGq77F6zUNlxUeT/EjuV9Sp7w+Warq6LKuqSNDoqO2FtqPGRmWG5jzsqubWcLoXXW+W9wL2Jte1iCZGtTIKKKKACiiigAqodLusTCYDMhJmmGhijscpO4O25T93VjwU1S+sDrLaQtBgWKx3KNOps8rcVhPurzk3mxy2FmOd4bC5e81i3luW++3823n8qwsvUehtXS5dS0bY6yNoT3JkXBxcEiF5CPORgTe/wgHWqtPG2IIfEM8nECR2dvVmYk38gbetEXtGz+6PAOZ+P+Q8teNO6UndN+YzGqKO4Pac0fso3ARFuLoDbMTZQdNBY/K1Np5GxQV52uyggZe7ka9mII1vdbX8vWuYPXO3Nz+73P8Abf513D6NIvmGHow//oNVXJrOCkaK1LdtJDZnSfH4UhY8XKNe7nPaRtxylZL5D+Ei/DkL90c64O8I9ow9kx0E0N2jPmU8Y/ZzHmANazaWMMCGFwf6+tN4xmBjk1Itr8Q4MOR9NxHpWsNRJEypiz6iweLSZFkidZEYXV1IKkcwRS1fNfRnpHiNmy5omujnvI3gl8nt4JLaCQb9AQbWO/dGekEOOhEsJ8nQ+ON+KMOB/Iggi4NNwsU1wKzg49SWpLFYlY0Z3IVFBZieAG+laqvWXhJJMC3Z37jK7gcUW9/oSG/Zq0nhNlYrLwULpR1iTzyGGL2MLDuMP0j2vdWb3dNQF5HU2qqLgJMSxiw6GSUWbTchvcM7HRR6m5F7A1K9HejD7QbeUw6MM8o8RZTfJF5g6Ftw3am9tb2XsyLDRiKBAiDgOJ4sxOrMeJNyaU5byxtJLhFJ2V1cE2OLmP8AlQd1fQyMMzeqhKs+A6J4KGxTDRZh77rnf/W92/Opqigtg8JGALAADkAK8T4VHFnRGHJlB/jS1FAFbx3QTAyXIgELH3oSYz6kJZW/aBqndIerrEKp+zydvH7yMAkxXioYWRr+iaX41qtFGSMGI7G2tLhZCYWaJ0NnjIK7vdeM24cx5jnWrdEOnUeLcQOMmIKlsouVZRvYHh6HztexpLpP0Xhxq3buTKLJMoGZfun405qflY2IzHZOycRhsckLi2JMqsHHhdc1g6H4ANCN41vvuZg3Hp0KzipdT6CooopwUCst63uluUNgomy93NiXB1VCLiEW4sNW+6QPf00Pbu1FwuHlxDglYkZ7De1hoo8ybAeZr5pxUzzSkynM7MZpjzdjcD0uNBwCKKxuntRrVDczmFi99hYkWA+BeC+vP/wKMWb2Qb23+SDxH8wP2qc03w4uzseeUfhX/lr/ACtXPT5yO48hcC2goJtXaQxpIje2/K1vWxqq5ZL4RzAD2aX3lQT6nU/maN0v4k/7T/8AOllFgBSUo76H8Q+oB/21bOWyMYSF6bYxTYOviTW3NfeX5j8wKcXrtVTwyWsnggOvNWH1Bp70S6Qy7PxIkW7WAEif38N+W7tFJ0PPkHNRuEGXMnBT3fwnUfTUfKjGKbZh4k1HmOK/MfnatIScZcFJLcuT6ewWLSaNJY2DI6hlYbirC4P0qF6U412K4SA5ZJgTJIN8MA0ZxwzsTkS/EltQhBqHUxt4FJcIzCyDt4iT+rY+0HorkN/+UDhVg6N3kV8W3jxTCQX3rANIE8vZ98j4pH50+7PBlCca/FhklgsIkMaRRKERAFVRuAFL0UUuNBRRRUAFFFFABRRRQAVG7a2aZQjxkJiIWLwSEXyvYqVbmjKSrDkdLEAiSoqU8A1kX2DtQYmFZApRtVeM+KORTldD6MDruIsRoRUhVVwsn2fHLwjxgKkcBiIlLKfV4VYE/wCAvOrVTcXlZE5Rw8GTY3Y6bQjwhmF58TI0ksjWZ4FjVnMMdx3AkojjIFr2a+pJpZOrKLS88hPvWVRceW+3zvVgxuzY4tqxNGuUyYbFO4DNlL9phAXCXyqxubsAC3G9qnKWtjzyM1PjgoKdWceck4h8nuqFAYerEkH/AEj5VObO6E4OK3su0Ye9Ic1/2fD+VWKislCK8jTLIGHo3gCzBYYSykFl3lSdwK30Hla1Nh0DwfaF8jEG/s83cF+QGvyvYV62N0RXD42bF9tLI0ilAjWsiFs5W41ax3X3Dnvqy1ZxiQm/Mq8vQHBEABHW3J218jcn8qVwvQfBIQeyLEfGzMP9N7H5iph9qQCUQmaISndEXXOfRL3/ACp3UbF6E5GP9j4fT2EPd8Ps009NNKYJ0UwLBiIIyH4gn90g939m1Sm0sJ20UkWYpnUrmFrrcWuAdD6HQ1E9DOjn2CBojM0zPI8rOVCDM9rhUBIUaXtfeT6VO1YIy8iUXQXBA37InW9i7kDy8X8a5ieguCdbCIob3zK7X/eJFvlVloqNq9Ccso21uhuEgEDIrqvarDIRLIpeOcNDkurCw7R4zYWBy2qw9HZWHbQO2f7PKI1c2zMhjjlUNYAZlEmW/HKDxrnS+LNhJACVIaNgwtdWWRGDC4IuCARcEaU/2bs9IEyJc3JZmY3Z3Y3Z2PEn6AWAAAAq/wCXBTHiHVFFFVLFXXC7Q/tMPnQYIIwIzXL3HdGQ+Fg3EbwPOwtFFFS3khLAUVFz7WcO6x4WaUJoWHZqCbA5U7R1L2BGvhvpe4NnuCxSyxrIl8rC4zAqRzBU6gg6EHcRRgnIrJexy2zWNr7r8L+V6rXQpdof9QceAoLjsVzI7AWOY5kABUmxAIBGvlVnoozwRjnIUUUVBJBdNogcHI5zDscs91JDZYmDuAVIIugZdDuY1GdI9stscLNCJp4pCUOHLvJlbxCVGcllFgQVvluykAG97HtyIPhp1O5opAfQqRXejWwVVUnlkkxErRKA0uSyI2ViiIiqoBIFzYscouTYW2qyY24PO31y47BuSAGjxMPqzdjMB/pgY0+pv01jIw4nUXbDSLiOZyJcSgAcTA0gHmRS6sCAQbg6gjcRzouXOSaXxg47gakgetcjkDbiD6VEY2QlzfgbD5U2wOLVgskbBlYBlYbiD/Kl9w6qeOvJY6KKKsLjE7Ig7JouyTs3zFlt4i5JZid5JJvffeniLYAa6C2pudOZO+vVFSGArhNdqO2rIdF4bzUN4LQjueB6s6k2DAn1pSq0mIUsyBgWS2YcVzai/qBU7gZCyAnfuqE8mlle1ZRFdM8QEw4uQM8+GTXk08Wb929Tpqv7c2aMdOuFJIVIZJXYHVXkV8PD8+9M45GIVI7CxxngjkcZXtlkX4JUJSRP2ZFYfKtHHEUxdSzJoc4nEhN+/lSEW0VJsRbzprtK+c+gt/XrUPszaHamVSuVopWjZb30FmVt25kZW8rka2rJtjcaotLPmW+ik4L5VvvsKUqwuwooooICvMkgUXO6vVMdq3yjlehloLLwc/tMX8JtT2NwwuN1VOPaGbEPCFvkjV3e+gLkhUtzyqW9Lc6sOyvCeV6qm88m1kIqOUN+lchXBYnL4jC6oObupRR82YCrTBHlVVG4AD6aVVdqp20+Fw2+8gxEnlHhyrg/Ocwi3EZuVW2m6lwc658nCL6GqhsRPsztgW/VDNhyffw17KBzMZPZnjYRk+OrhUV0h2R9oRSjdnPEc8Mlr5WtYhh7yMDlZeINxYgEXnHcsFIS2vJHYzBEnMvzFVvo3hTh8RJg5dBdp8PyaJ2u8YO68chOnwulWPZW0+1zI69lPHYSwk3Kk3synTPG1iVcb/IggJ9INjjExgBzFLG2eGZRdo5Bxt7ykaMp0YEjzpTbh4Y93smlglKKgdkbfJdcPjFWDFa2W/s5re/Ax8Q4lfEvEcTPUNYKp5CiiioAKjOkOIjihaaQ2EYvzLE6BAOLMbADmRS+1dqRYaPtJ3CLuF97HgqqNWY8AASah8Dg5cZKmJxSGKKM5sPhm8QbcJ5gNM9vCmuS9z3t04z1Dc0+Oo36M7DmSMvMAJpnMsut8pYALGLfAgVP2SeNWLE4hMPCzubJGpJO8/IDUknQAbyQBTiWQKCzEKoBJJNgANSSTuFRmy8KcbImIcEYWMhoEYWMzjw4hgdyDfGp4987ktMIbmFlrUcMkeiuAdI2lmFp527SRd+QWASLl3EAU20LZjxqPxqfZcXf9RiyNeEeJAAseQlQC3DPGeMgqU2n0ihgGIzk54IWnZLEFo1BJZCbB9RlNjoSAbXFGKnw+LMmDfvt2YaVBf2d7FQzrpHJchlFw3dzDdemnFNYE1Jp5Ep8OHGv1qrbYwowWIXGWLQsBHih8AB9niLDeEJKt91r+7UvgsVJDIMLijdzfsZty4hRrrbRZgPEnG2ZdLhZZlBBBFwdCDuI5Uq47XyOKbceGCsCAQQQdQRuIPEV2qwuDnwB/wCnQ4jCb/s4PtYP8ksbOn+GSCPdJ3VLbK25BibiGQF18UZusieTxtZl+YqGiEyRoooqCQqN6QbTTDwlnBcsQkcQ8UsjeGNfMnjwAJ3CmWO6VRBjFhgcXOP1UNiFOv6WTwRDT3jfkDXdk7EftftWLZZMRYqirfssOp3rEDqSfekOrbtBpVsepGfQ89HejxijvM2aeRu0mK+EyNburfXKoAQeSipuWRIkLMQiIpZmJsFUC5JPIDWlCbanQDjURg4f7QdWN/sSMGW//wBU6m6n/IUgEf3hAPgHfIx3MJ2YXI96JYRm7TFyqVfEZciMLGPDpfs0I4MSzSMDqDJlPhFWKiim0sCbeQoooqSCL21sRMRlcM0UyX7OZLZlvvU30dDYXRrg2B0IBEI+1Xw3dx6iMbhiUucO3mxOsB8pO7rYO1W+o7bu2IcLFnnawJyqoBZpGN7IqjViQD6AEmwBNUlBS6l4SafBHY/Aw4mPJKiSxtrZgCPJgeB5Ea1FDYmIh/8Aa4xsvCPEr26jyV8yygfidqrOK2kcxbCYRsID/d4pUO+5Jw/ZSYfMTvO8330bH6Y4wgrJ2DyKBnjZHidSeN1Z1ZTwZVtS746Mfjp7ZdYtfsWcybSGnZ4JuTdrMn7vZNb/AFGvBw20pNGnw2HH+FG8rj0aUqv1Q/OoxemGK/8As4T6Yp/54eh+lOLI0gw8fImSST6jJH/GoyT+FtfG1k3szo1DFJ2zl55/76ds7r5INFjGvuAfOnO0NsxxMI+9JMRdYIxmlYc8o8K/fYqo4kVQdubSxjxMxxL90ZjHAoiDqpuyg3aQEqCAQ41NIbOwqxkyYeSWIvZiYpZFDk7mZc2VzY72BqNy6s1WgueUsJ+//Ro2G2FJiGD47KEBDJhFOZARqGmb9aw0IUdxT8ZAYWeszwHSbGw2u64pOKyhUk+UkYC/Jk1+IVedgbcixkfaRXBByujCzxvoSrDXWxBuCQQQQSDemoSi14Tn36e2p/5EVHpj0Lwr/ZoYhLC0swQCKWRUSMKzzWjzZEBiRk7o3ut71Y+j3Rr7H3Y8TO8fePZOISCzG5cssSyM19SWY3vreuQe22jI29cLCIh/mzkSSD1EaQn0kNT9XFxrtPZ0eIjMUyh0PDUEEahlI1VgdQwIIIuDVdljxOE0cPi4OEii+IjHJ4wPbD7yd/d3G1arWxtqdBWZ9KutAAmPZ4WQ7jiGuYx/lqLdp+K4Xlmqk9uPEbUQsnLbWsstuA2hFOuaF1cA2OU+EjerDepHEGxFIbU2Jh8Tbt4Y5CvhZlGZfwt4l3cDWE7X2nLnbENNKcS1kEucq3kBkygKNTlAA0qQwHWJtCIW7ZJR/jRgn6pkJ+d6pVRK1OUBjUr8PJQs6vng1deicS+CbGIPhGLnI+jOa8f+i8M36bt5xynxE0i/NWfKfmKoMXW1igO9h4GPMM6j6HN/GvGI61sYfBDh09RI/wDuWr/hL/T90L9/Ua7g8JHEoSJFjQblRQqj0A0pptDbUUTdncyTEXWCIZ5WG6+UeFb++1lHEisSxfTfHzuoeZioZS8UXsVKgglWkT2ihgCNGvrpVq2Z1iSwXWDBYWNCcxjQsCx5mQDvH7xW9ZzqVbxN8jFULbo7qotr5GhQ7ClxRDY0BIt4winMG5GdxpJ/lr3N9zJpa0AVW+hvTKHaAYKpimQAvCxuQDpmVh41vpfQjiBcVZa1jjHApNSUsS6hRRRVigUUUUAFZb0jxJnx85bUYe0EY4C6pJI45FmYKfKIVqVZFijbEYq+/wC0S/mQR+RFY3PETo9lwUr+fJNnTTDH4HtLMpySJqj23H4SOKncV+ehAIfFq8mTSk8no3HKwxvs3E9ohJXK6nK6XvlYWuPMWIIPEEGnXGozGt2Uiz+6bRy/hJsj+qsbfhZuQqSffUsrBvo+qPbMKidid3PD/dOVX/LPejt5BTk9UNSiqajcQMmJjfhKpib8S3kj/LtB8xQiJcNP9Pn/ALwP2OtS3QjEiPHvfRXwpZ2J09jIgW/ymeoYmpfoXsOHFz4h8RDFMkSxxqJEVwsjZpHsGBschi+taUe2Kdp4WnefcW7oWhOG7dvFiXbEm4sbSm8anzWERp+xU6xtqdBQqgAACwGgA4Vn/XBtkpDHhUNjiM3aH/BS2ZfLMzqv4c9ON4WWecrrdk1CPVlT6fdNWxrNDA1sIDYkGxxB5n/C5D3t50sKqBr2VpHGTZFLb7DQczuA+ZsPnXPlJzZ66iivTV4X6sjMbJmc8k0H4jqT9LD60kDXVXKAL68TzJ1J+tcNekoq7qtRPE6q932ysfn/AB5HsGuG5OVd51J+Ec/+B/xQXygn+ieVPsHh8q3OrHVvXkPIbhWGt1PdQwurGuzND+Jt8Xsrr9BTDRBRYDTf5k8zzNOQ1JXrgNcBvPJ7VRUVhdCf6D4kx7SwjLpmkMbeaujCx8swU+qivoGvnzoNHn2lg1tulZj5BI5Gv9QB86+g6c0/sHmO1sfiOPRBRRRW5zAooooAKyjpBB2ePxan32jmUfdeNY/++J61esa6W7RMm03kv7IEYMW+JLvnJ4e1aWL1tWV3sD/ZravT+f38cCooVaK5mpI9QE2HV1ZH1VgVI5gixqk7LdotQTnW8basFYoShuFYcRfQg+dXOWdY1LuQqqLkngKpMDE5nIIzu72O8B2LAHzsRfzqctI5faGMx9eS67K2pDL3TKYJL+GUBo24BUlXLk9HBNzYFqU6R7MnEL2hZnS0idldiWjIcDLYSWNrXyWsTrVLDVP9H+lE2GsmksA/Uye7/ltqU9NV03C96tGcX7Qh+IuisJ5+P1HK7QV2yQ3mmO6GPWS/JgPAL72awHEitU6I7FOEwyxsQ0hJklYbjI5u1vujRV+6q1B7J2lBiryYd2WUAZh+vQfeGvbJqdDmG/KbgAWTZu0c5ySWElswy+CRNPaRnlqLrvUkXuCrMzVGK6GGr1k78KSwkSNZt1x7GdkixaAlYQ6SgC5EblSJPRSuvk19ymtJpjtvaK4eCSVhmyiwQb3diFSMX4s5CjzatZRUlhi1VsqpqceqPnQ1G7Se7KnLvn8wv8z+zWjbc6uZIVi7B0eaTWTD+FQWN3aEgdyJM1sraWCgHMQrSWyOrvCxAzYkrMfE0kjFYFAFu6gIzr95zY7wKwph3dqlLojsaztCF2mcYcSfD9y8/oY6qF2yoCzcFUFmPoo1qdwHQrHyC64WRVtctLliAHMiQq1vlWjY3pfhcMvZ4KMPbS6DsoR6BAC4/I/FVP2ntSbEfpXuL3yKMsY/YG+x3FrnzpuztHHso4cNJnqVnG7L7KVFaWGQ95iImZ1GWwF3KhTq1+6W8NOhXraEZBWRRfKCCBvytYkjmQVGnK9JiQMLqQQeNc662Vr3SPTdkxhCpwj1zkBvrtqCK8yShQWO4b6xOo2kssvfU1s/PjJZiO7DFlHLPKb7+YWM/wD7BzrZqoHUkyNs4sotI00nbfj0Cjy9l2f8eNX+ulCO2OGeN1V3fXSmuj6fDyCiiirC4UUUUANdqY1YIZZn8MSNI3ogLH8hWNRYHPAEm8TjNIRp7Rj2jOOR7QlgedaT1jy5dnyj+8aGI/hlljjb91jVII/r+jS2ofRHa7Ignvk/h9SHjx7xjLOjkj9ZHGzq/wB6yAlDzBFgdxNKDGSP+igc/el9mvzBu/7nzqRH8KVVaX4OxiSWN31Ky8BljxH2g5po0e0e6NLq2SRF9643OxJBBAy2IqJvVo27gGdC8dhKqMBydGHejbyO8HgQDzBqeExAkUMt+RB0IPIjnRPlZOTrI7ZJP/ouhr2N9cC17QVmKHY5GVlZWKspurKSGB5gjUVc9h9Mw1o8YSut1xCAXSTcJCoFlOpuVBVsxzKBmvTbUFKvCbj0KSgpdTetkbUEgyuVz5cwZT3JU4Sxm57puLi5Kk21BVmgNubVEmMEalSmEAlcswEazODkaRr6LHGS1veaSO3hYrkkWCeQlQjSKtiFuMqlrliAxABNhcjU2F91eThGiYoyFFsHCXGXNqucBSVzWsL77Wprvpbc7RbZHdt3LJfNrdNY0LDDj7Q7eOZ7hHIvYW0LIOCDKpv4jc3qG1NqTYls08hexuF3Iv4UGg9d/Mmmlq4zgAk6AamlpWSkMxrjERnxKpfMdQpaw3kCw056kfWlTUBOJZZUC3ZV795BkJUFTlNhexYLvUeHjUp9sYeOJx5rZh+RzflUOGAUsjkCqwwIdipKks2o4947wdD8xVhTaMXxgE8Gup+jWNV+aTS66sxNvMm5+nGn+z4JuW5cYFtTY47XB4fuPcW0ZCSLK1t51XXlx/o0TsznvWsNQo3X5knfXIYwot9TzPE11mrpQ0lUXuxyZWdo6myGyU+DWOoPGf8Au4DuvFKPVg0bflGn1rXKwnqQmI2i68Gw0l/VZIbf9x+tbtSt6xYykH4UFFFFZFwooooArnWFhGlwEuQFmjMc2Ub2EMiTFQOJKoQPMiqDBIHUMhDKdQQQQRzqydY+18xGBjPiUPiCP7okhYvWQqb/AHFYe8DVJl2TESWC5GO9o2aNifMoQT86UvlHOBjTdqLSNxaymTKrXsVBLFMp7mIe3J1Rx/AN+9XtcRiQN8Dn0eP+b1jlep04dt6WXVtfFfTJMOosazhcOcqvHbOFUEHc4A8J8+R4emlWZNvTmRouxizoAT7drENy9jw0v+Ic6hMOTaxABBIIGoBBIte2tD4KanVU34Vcs4+PuDC4gOLjTWxB3qeII50qpqP2oREDMpsygAjhIOCnz5Hh6XrxsXO13YpmPjFjmB4LrbKBysb77m96jbxkW3c4JdTXsMKTy10LVCwphdoyRM4QrYhTqpOveHMcq8YjGPLJ7TKbKLWBG8t5nlSA/SN+Ff4vQo9o34V/i9aOyW3bngyVUFLfjkWtXQK5mrl6zNRPIAxYbzYE+QvYfmfrXq9e7VzLQAhLqDcXHnVVw8QABAANuHnarVjSBGx5A/lrVd+yndn/AHR/zXT7Oko7m/cJatN4wCV7NeRhD/eN9E/4pQYQcXb6j+Qrqd/H0Eu7ZoPUbgWbHTTe5HAUJ+9K6ED6RH6itwrBOqHav2bHrCL9niQY2F7+0UM6Ob8dGX9scq3ukbZbptm8FhYCiiisywUUVUOnfTyLZ2SMDtMRIQEjvYKGOXtJDwW/DebG24kAFD+0GWSac+KaV2v90HJGPlEiD5V7zU0j2Roe0lkbUmyMY1W5JsoQ5stzpmZj5miXBSx6xMZV/u3IzfsPz8nvf4lpWelseZHKk1KTeRxXim39px5C1zocpSxzh/gy7w3l892tICGSbWQmNOEaHU/jkG/8K2G/VqV2+pXb6iOLkQzRmPvTKwV8ouRGdGEjDQAA5gCdSotTLEJlldTpdmZTzBObTna9qn4YVRQqKFUbgBYD5CibDq65XAI/rUcj5ijd5DFGo7qWcZ8iuS4RXsSb2DW5d4Wv62uPmaVw8GVVBN2CgFrb7f1+dOsTsl01jOcfCbZh6Hc3zsfM0zScEkHQjeDoR6g6ip5wdmq6uzmLHFq5mrzai1VNxJP0jfhX+L0J+kf8KfxeuRn2h/Av8WoiHtH9F/i9WKi4FdvQBRVSx2vJpriceq6DvHkOHryqMxE7vvNh8I/meP5VtXROfwMp2xiOtpYkMpRTcm4JG4X0OvPyqLJdd/eHNdD9OPyPypdRYbqZY/FFSFU20ubWvxsBceR/LdXSqqVawhOyxzeWODKuXMDp/PlbnfS2+nOGwDuLuSi8FGh+Z4eg+tQ+DkHaF3Y3QFhYaMRfKGA94pcZrbyg0FyLJ9ozKLG4tcEcRzrDVWThhI6vZWlquzKXLXl/ZzCYc4eSOaKQh43DrclhdddQTqPQj1rYervrGTaNopUEWJy5rC5jkAtcoTqCL6qdbbi1jbFsVJkUnjuA8zoB9akeriMjaeCCbxIf9Iikzfug1bSxc4SlJ9OhHa8KqpwjBJN5zjj4f2fSlFFFWOWFfMfWsH/tbGZiQcyZTyXso8tv633r6crJevHoi0ijHwi7RJlnUbzECSJB+C5v90392gCL2NtBcRCkg3kd4fCw8S/X8rc6eyzBFZmNlUEkngBqT9Ky/o5to4WS+pjawkUfk48x+Y05VepcmNBjBJw5HecEjtDwVTxAOpI4gLr3hWjtUY5YpXobLblXBdf2RWZVEoE7KLSHtrMPCpYAdoeET6RZdbhc40zCnPR3EntnFlVWZhlVQq7symy6XADKTv1AJJWlcU7JMY84OVh3r2kZ7AIAgFlVE9+2QFswBYWplsSUgpJlHYxmQBgoDJHaMBibZimZmuGNwFuScpNY24lW8FrKp7pQa5Xp7v8Ahb6M1eaTnnWNS7sFUDUnQCuWIDkGo/ahhJCuM7nwogJk9Rl1A8zZedMo8XNiXMcFokXVmY2kIuy6KAcneU3zd7yXSpTo7hhFEUNjIrssj21cg6O3EkoVOpO+mqdPueJPA09NbXWrmsLOF8ftESuy8Qq3ygjgmYFwPO1lJ3+E/Wmqy62III3g6EeoOo+dTu3OkEWGFic0ltIxv8i3wjzPyvVJ2DBLjtoQqSS80q58txaMEFwOSiNT9Odb26aH5RzS6mxrx9CzbK2eJZJO+Vsqbra3L8/Sk8bhBFMyhi3cUkm2hu+mnp+dTvS7oM2EmDRJLiIXWwPZ52jYEkhsg3EEWNhu4mq9tLovjFgbFCGRIQcrLkKyAAX7TJbN2etiRYi19V1Gca93+PGH6m+Wpd5uyvQRmxiroO83wj+Z3Co3HzSkXUX4dkgbMxJAABGpPlao1JCmqEWO8e63n5HzH51eeqxEnxys5CGFS6xsQGeQgoMo94KpZiRuJSrz0k6przXqO1XaWdEnJ+PHT6Y6/fBS8Jjo20HdO7LoNfLgaeNWxdMugEW0ZkkklZAqMhVUW7E7mz7/AIdDfRbC1zeh4bqu2gge7wMF8K527+u5Tl7ot8XkNN9Nqawctoq4qJ20vfB1Pd4c7sBfT7xtbkeVWJtj4ntlw/2eRZnNlRhYHeSc/gKgC5YEgW+VaLiurRTs04dWU4kuJjKbhWkAK5OapkYqOR71r3qXNIjBi2zsOZZI41KguwUO7BUUtvzljop3+Zta9wK0bpB0AkwEKNEzTxKvtbDvRtxcKLns/qV3m4PdsXQHq4XDh5MdHDLKWUoLBxGFLNe5A1LPuGncXed3OtLpj2SnCYdvasPbOp1iQjwg8HYfNVN9CVrOxd81A3098tPLvImR4jEZ3uNVHh8zuLfyHz51rXUh0cPfx0g0IMUF+Iv7ST6jIPwtwIqh9COir7RxIiW6xJZpnHup8Kn42sQOWp4WP0nhMMkSLHGoVEUKqjcqgWAHyrae2qCqj+pnO2V9jtn1YrRRRS4BXCL6Gu0UAfPvWp1fHBMcThlvhWPeUfqGPD/LJ3H3d261Vjox0hOGbI92hJuRvKH4l5jmvzGuh+ppYwylWAZWBBUi4IOhBB3i1YR1k9WDYXNiMErPh97xC5eHmVG9o/zXzGoiUVJYZrVbKqSlF8ktMiTx91u6bMrqQd2oI3gjyNwbkcaQ2Vs1YAQgGotuAAAJNgB5sx1vctysBnGwtvyYY905ozqYydNeKn3T+R4860Lo/tgY6RYcIpaZhmKyAqsaiwZ3bcQCRotySR5kKyhNeFdDuVarTWPvZ4UkvP8Ar1/kaTYZoZVjw4DBlZuyY2WOxHeDWJVLm2Wx4WsAac4fYqsQ+IImcG4BFo0P3UudfvNc+grvWbs+TZf2aSFs5lEizzML9pJ3GRct7IoXPlUbhmuSSSc7xvSDEyXzzMByWyD6rY/U1PcyyIwt0UJu1V+J/I0ja224MOD2kgDH3Rq5/ZGvzOnnVE2l0pkZ3MF4VcC+4uSumbkpIsDa+ijUUhsHoti8Yf8ApsO7g/rLZY/XtGsp+RJ8q0/oz1KKLPj5s/8AgwkhfRpDZj+yF9TW0K1B5MdXrZaiOxpKPzMo2JsWfGS9nho2lkOrHgt/ekc6L6k3PC9fQHVx1fps1TJIRJiXFmceFF35Evra41Y2JsNBuq2bL2ZDhoxFh40ijG5UAA9dN58zqad1oJBRRRQBnPTHqqhxJaXCEYeY6lbHsXPmo/Rk/EvmSpNY9tzYWIwbhMVE0Rv3G9xiNxSQaE8d4YchX1PSOLwqSoUlRXRhZkcBlI5EHQ1tXdKPHVFJQTMB6P8AWPi8OAspGJjGlpDaQDykAOb9sMfOr9snrLwMo9o7QN8MqkD/AFrdPqQa5t7qhwsl2wrthmPu/pIr/hY5l9FYAcqoG1OrPaULWWFZxfRoZF+V1kKEfK4HOr4pn7ivjj7zSIT/AGpKZMJOqx4U+zlWzB8Syi6sOMQiexsQWMuhBS5lMDtf2ghxC9hiLEhCbrIBvaJ9BIvHgwuMyrcV76u+jJ2fhBG5BldjLKRuzkAZR5Kqqt+NidL1IdK9gpjsLJh5DlzgFXAuUdSGVwPJgNOIuONLNLPBqii9POn6YcGDCMr4g6M41SH14M/JeG9uAOW7C2NPjsQIYQXkclndrkKCe9LIfU+rHQVPR9V+0O3EHZKqXt9oDKYgvxAXD/s5Qb+XerauiXRiDZ8PZQi5Oskh8cjfEx/gBoBTKlCqPg5b8zLDk+egp0W6PRYDDrBCPvO58Ujm13bzNvkAANBUvRRSxqFFFFABRRRQAUUUUAZP1o9XGHMcmMw57Bx3pEVbxyXNrhbjI1ze40Otxc3qxdWfQiLZ8Xa5u1nmUZpCuWyHvBFW5sN19TcjyABRQBZ9ubHhxkLQYhA8bWuNQQRqGBGoI5iojY/QDZ2GIMeFjLDc8l5GB5gyEkfK1FFAFlArtFFABRRRQAUUUUAFFFFABRRRQAUUUUAFFFFABRRRQAUUUUAf/9k="/>
          <p:cNvSpPr>
            <a:spLocks noChangeAspect="1" noChangeArrowheads="1"/>
          </p:cNvSpPr>
          <p:nvPr/>
        </p:nvSpPr>
        <p:spPr bwMode="auto">
          <a:xfrm>
            <a:off x="155575" y="922336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676400" y="381000"/>
            <a:ext cx="6019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A</a:t>
            </a:r>
            <a:r>
              <a:rPr lang="vi-VN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itchFamily="34" charset="0"/>
                <a:cs typeface="Arial" pitchFamily="34" charset="0"/>
              </a:rPr>
              <a:t> LETTER OF COMPLAINT</a:t>
            </a:r>
            <a:endParaRPr lang="en-US" sz="3200" dirty="0">
              <a:solidFill>
                <a:srgbClr val="00B050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81000" y="2819400"/>
            <a:ext cx="8458200" cy="609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Tell</a:t>
            </a:r>
            <a:r>
              <a:rPr kumimoji="0" lang="vi-VN" sz="28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vi-VN" sz="2800" b="1" dirty="0" smtClean="0">
                <a:solidFill>
                  <a:srgbClr val="002060"/>
                </a:solidFill>
              </a:rPr>
              <a:t>the </a:t>
            </a:r>
            <a:r>
              <a:rPr lang="vi-VN" sz="2800" b="1" dirty="0" smtClean="0">
                <a:solidFill>
                  <a:srgbClr val="002060"/>
                </a:solidFill>
              </a:rPr>
              <a:t>title </a:t>
            </a:r>
            <a:r>
              <a:rPr lang="vi-VN" sz="2800" b="1" dirty="0" smtClean="0">
                <a:solidFill>
                  <a:srgbClr val="002060"/>
                </a:solidFill>
              </a:rPr>
              <a:t>and themain idea of </a:t>
            </a:r>
            <a:r>
              <a:rPr lang="vi-VN" sz="2800" b="1" dirty="0" smtClean="0">
                <a:solidFill>
                  <a:srgbClr val="002060"/>
                </a:solidFill>
              </a:rPr>
              <a:t>each part?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Picture 4" descr="https://encrypted-tbn0.gstatic.com/images?q=tbn:ANd9GcTj42SxX9TgAq3H7MEoM9KxIrNMjy91bFU7ANtgtUMrdWDH4Bi9C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0733321">
            <a:off x="3910217" y="4473223"/>
            <a:ext cx="1240059" cy="1571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2192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vi-VN" sz="1400" b="1" dirty="0" smtClean="0">
                <a:solidFill>
                  <a:srgbClr val="CC0000"/>
                </a:solidFill>
                <a:latin typeface="Times New Roman" pitchFamily="18" charset="0"/>
              </a:rPr>
              <a:t>  ANSWERS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219200"/>
            <a:ext cx="5486400" cy="685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1</a:t>
            </a: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 Cedar Avenue........7 TY</a:t>
            </a:r>
            <a:r>
              <a:rPr kumimoji="0" lang="vi-V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219200" y="304800"/>
            <a:ext cx="746760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vi-VN" sz="2800" b="1" dirty="0">
                <a:solidFill>
                  <a:srgbClr val="FF0000"/>
                </a:solidFill>
              </a:rPr>
              <a:t>T</a:t>
            </a:r>
            <a:r>
              <a:rPr lang="vi-VN" sz="2800" b="1" dirty="0" smtClean="0">
                <a:solidFill>
                  <a:srgbClr val="FF0000"/>
                </a:solidFill>
              </a:rPr>
              <a:t>he title and the main idea of each part</a:t>
            </a:r>
            <a:endParaRPr kumimoji="0" lang="en-US" sz="28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324600" y="1219200"/>
            <a:ext cx="2819400" cy="6095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b="1" dirty="0" smtClean="0">
                <a:solidFill>
                  <a:schemeClr val="accent2">
                    <a:lumMod val="75000"/>
                  </a:schemeClr>
                </a:solidFill>
              </a:rPr>
              <a:t>Writer’s address</a:t>
            </a:r>
            <a:endParaRPr kumimoji="0" lang="vi-V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0" y="2057400"/>
            <a:ext cx="5486400" cy="685800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2</a:t>
            </a: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14th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January 2012</a:t>
            </a:r>
            <a:endParaRPr kumimoji="0" lang="vi-V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629400" y="2057400"/>
            <a:ext cx="1219200" cy="685799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 smtClean="0"/>
              <a:t>  </a:t>
            </a:r>
            <a:r>
              <a:rPr lang="vi-VN" sz="2800" b="1" dirty="0" smtClean="0">
                <a:solidFill>
                  <a:schemeClr val="accent2">
                    <a:lumMod val="75000"/>
                  </a:schemeClr>
                </a:solidFill>
              </a:rPr>
              <a:t>Date</a:t>
            </a:r>
            <a:endParaRPr kumimoji="0" lang="vi-V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7162800" y="3352800"/>
            <a:ext cx="1981200" cy="1143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Recipient’s address</a:t>
            </a:r>
            <a:endParaRPr kumimoji="0" lang="vi-V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705600" y="5715000"/>
            <a:ext cx="1905000" cy="68579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Greetings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0" y="2895600"/>
            <a:ext cx="6400800" cy="25908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3</a:t>
            </a: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Customer</a:t>
            </a:r>
            <a:r>
              <a:rPr kumimoji="0" lang="vi-VN" sz="24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Services Department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Talkback Phones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400" b="1" dirty="0" smtClean="0">
                <a:solidFill>
                  <a:schemeClr val="accent2">
                    <a:lumMod val="75000"/>
                  </a:schemeClr>
                </a:solidFill>
              </a:rPr>
              <a:t>                London E 19  7PP</a:t>
            </a:r>
            <a:endParaRPr kumimoji="0" lang="vi-V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vi-V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0" y="5715000"/>
            <a:ext cx="4419600" cy="6858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4</a:t>
            </a: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 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Dear Sir or Madam</a:t>
            </a:r>
            <a:r>
              <a:rPr kumimoji="0" lang="vi-V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5638800" y="16764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638800" y="24384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477000" y="39624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638800" y="61722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3716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vi-VN" sz="1400" b="1" dirty="0" smtClean="0">
                <a:solidFill>
                  <a:srgbClr val="CC0000"/>
                </a:solidFill>
                <a:latin typeface="Times New Roman" pitchFamily="18" charset="0"/>
              </a:rPr>
              <a:t>  ANSWERS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524000"/>
            <a:ext cx="8915400" cy="25908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5</a:t>
            </a:r>
            <a:r>
              <a:rPr kumimoji="0" lang="vi-VN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 am writing to report a fault with</a:t>
            </a:r>
            <a:r>
              <a:rPr kumimoji="0" lang="vi-VN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phone I bought from your shop in Cambridge on 28th December.</a:t>
            </a:r>
            <a:endParaRPr kumimoji="0" lang="vi-V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57200" y="2743200"/>
            <a:ext cx="49530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048000" y="3429000"/>
            <a:ext cx="1981200" cy="158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562600" y="2743200"/>
            <a:ext cx="1524000" cy="1588"/>
          </a:xfrm>
          <a:prstGeom prst="line">
            <a:avLst/>
          </a:prstGeom>
          <a:ln w="38100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57800" y="3429000"/>
            <a:ext cx="2895600" cy="158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057400" y="1828800"/>
            <a:ext cx="1676400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reason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86400" y="1828800"/>
            <a:ext cx="198120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What item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429000" y="3581400"/>
            <a:ext cx="1143000" cy="461665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400" b="1" dirty="0" smtClean="0">
                <a:solidFill>
                  <a:srgbClr val="FF0000"/>
                </a:solidFill>
              </a:rPr>
              <a:t>Where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43600" y="3581400"/>
            <a:ext cx="1295400" cy="457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400" b="1" dirty="0" smtClean="0">
                <a:solidFill>
                  <a:srgbClr val="FF0000"/>
                </a:solidFill>
              </a:rPr>
              <a:t>When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0" y="4419600"/>
            <a:ext cx="1524000" cy="914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b="1" dirty="0" smtClean="0"/>
              <a:t>Main idea</a:t>
            </a:r>
            <a:endParaRPr lang="en-US" b="1" dirty="0"/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981200" y="4648200"/>
            <a:ext cx="5334000" cy="609600"/>
          </a:xfrm>
          <a:prstGeom prst="rect">
            <a:avLst/>
          </a:prstGeom>
          <a:solidFill>
            <a:srgbClr val="FFFF00"/>
          </a:solidFill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 </a:t>
            </a:r>
            <a:r>
              <a:rPr lang="vi-VN" sz="2800" b="1" dirty="0" smtClean="0">
                <a:solidFill>
                  <a:srgbClr val="FF0000"/>
                </a:solidFill>
                <a:latin typeface="+mj-lt"/>
              </a:rPr>
              <a:t>State the purpose of your letter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200400" y="5943600"/>
            <a:ext cx="2590800" cy="609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Introduction </a:t>
            </a:r>
            <a:endParaRPr kumimoji="0" lang="en-US" sz="26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1295400" y="381000"/>
            <a:ext cx="754380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vi-VN" sz="2600" b="1" dirty="0" smtClean="0">
                <a:solidFill>
                  <a:srgbClr val="FF0000"/>
                </a:solidFill>
              </a:rPr>
              <a:t>    </a:t>
            </a:r>
            <a:r>
              <a:rPr lang="vi-VN" sz="2800" b="1" dirty="0" smtClean="0">
                <a:solidFill>
                  <a:srgbClr val="FF0000"/>
                </a:solidFill>
              </a:rPr>
              <a:t>The title and the main idea of each part</a:t>
            </a:r>
            <a:endParaRPr kumimoji="0" lang="en-US" sz="28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rot="5400000">
            <a:off x="4114006" y="5563394"/>
            <a:ext cx="459582" cy="79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3716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vi-VN" sz="1400" b="1" dirty="0" smtClean="0">
                <a:solidFill>
                  <a:srgbClr val="CC0000"/>
                </a:solidFill>
                <a:latin typeface="Times New Roman" pitchFamily="18" charset="0"/>
              </a:rPr>
              <a:t>  ANSWERS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219200"/>
            <a:ext cx="8915400" cy="2743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6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It works fine when I make calls, but when I try to take photos, it does not</a:t>
            </a:r>
            <a:r>
              <a:rPr kumimoji="0" lang="vi-VN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work. The photos are all very dark and </a:t>
            </a:r>
            <a:r>
              <a:rPr kumimoji="0" lang="vi-VN" sz="28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 not </a:t>
            </a:r>
            <a:r>
              <a:rPr kumimoji="0" lang="vi-VN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see any of the people in them. </a:t>
            </a:r>
            <a:endParaRPr kumimoji="0" lang="vi-VN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371600" y="304800"/>
            <a:ext cx="746760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lang="vi-VN" sz="2800" b="1" dirty="0" smtClean="0">
                <a:solidFill>
                  <a:srgbClr val="FF0000"/>
                </a:solidFill>
              </a:rPr>
              <a:t>The title and the main idea of each part</a:t>
            </a:r>
            <a:endParaRPr kumimoji="0" lang="en-US" sz="28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Right Arrow 30"/>
          <p:cNvSpPr/>
          <p:nvPr/>
        </p:nvSpPr>
        <p:spPr>
          <a:xfrm>
            <a:off x="0" y="4191000"/>
            <a:ext cx="1524000" cy="914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b="1" dirty="0" smtClean="0"/>
              <a:t>Main idea</a:t>
            </a:r>
            <a:endParaRPr lang="en-US" b="1" dirty="0"/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905000" y="4419600"/>
            <a:ext cx="5562600" cy="533400"/>
          </a:xfrm>
          <a:prstGeom prst="rect">
            <a:avLst/>
          </a:prstGeom>
          <a:solidFill>
            <a:srgbClr val="FFFF00"/>
          </a:solidFill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T</a:t>
            </a:r>
            <a:r>
              <a:rPr lang="vi-VN" sz="2600" b="1" dirty="0" smtClean="0">
                <a:solidFill>
                  <a:srgbClr val="FF0000"/>
                </a:solidFill>
              </a:rPr>
              <a:t>he details of the problems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1828800" y="1295400"/>
            <a:ext cx="2514600" cy="533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Main body</a:t>
            </a:r>
            <a:endParaRPr kumimoji="0" lang="en-US" sz="26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1" grpId="0" animBg="1"/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2192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vi-VN" sz="1400" b="1" dirty="0" smtClean="0">
                <a:solidFill>
                  <a:srgbClr val="CC0000"/>
                </a:solidFill>
                <a:latin typeface="Times New Roman" pitchFamily="18" charset="0"/>
              </a:rPr>
              <a:t>  ANSWERS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914400"/>
            <a:ext cx="8915400" cy="39624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7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am returning</a:t>
            </a:r>
            <a:r>
              <a:rPr kumimoji="0" lang="vi-VN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 phone to you with this letter. I would be grateful if you could repair the fault or send me a new phone. As you will understand, not having a phone is extremely annoying, so I would appreciate it if you could deal with this matter immediately. </a:t>
            </a:r>
            <a:endParaRPr kumimoji="0" lang="vi-VN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57200" y="2286000"/>
            <a:ext cx="44196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43600" y="2895600"/>
            <a:ext cx="2133600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ight Arrow 30"/>
          <p:cNvSpPr/>
          <p:nvPr/>
        </p:nvSpPr>
        <p:spPr>
          <a:xfrm>
            <a:off x="0" y="4572000"/>
            <a:ext cx="1524000" cy="914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b="1" dirty="0" smtClean="0"/>
              <a:t>Main idea</a:t>
            </a:r>
            <a:endParaRPr lang="en-US" b="1" dirty="0"/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1600200" y="5029200"/>
            <a:ext cx="7543800" cy="609600"/>
          </a:xfrm>
          <a:prstGeom prst="rect">
            <a:avLst/>
          </a:prstGeom>
          <a:solidFill>
            <a:srgbClr val="FFFF00"/>
          </a:solidFill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Tell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the company that you are returning the item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057400" y="1143000"/>
            <a:ext cx="2667000" cy="533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Conclusion</a:t>
            </a:r>
            <a:endParaRPr kumimoji="0" lang="en-US" sz="26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>
            <a:off x="457200" y="3505200"/>
            <a:ext cx="838200" cy="158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Content Placeholder 2"/>
          <p:cNvSpPr txBox="1">
            <a:spLocks/>
          </p:cNvSpPr>
          <p:nvPr/>
        </p:nvSpPr>
        <p:spPr>
          <a:xfrm>
            <a:off x="1676400" y="5715000"/>
            <a:ext cx="3733800" cy="609600"/>
          </a:xfrm>
          <a:prstGeom prst="rect">
            <a:avLst/>
          </a:prstGeom>
          <a:solidFill>
            <a:srgbClr val="FFFF00"/>
          </a:solidFill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lang="vi-VN" sz="2600" b="1" dirty="0" smtClean="0">
                <a:solidFill>
                  <a:srgbClr val="FF0000"/>
                </a:solidFill>
                <a:latin typeface="+mj-lt"/>
              </a:rPr>
              <a:t>Say what you want 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1371600" y="228600"/>
            <a:ext cx="746760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lang="vi-VN" sz="2800" b="1" dirty="0" smtClean="0">
                <a:solidFill>
                  <a:srgbClr val="FF0000"/>
                </a:solidFill>
              </a:rPr>
              <a:t>The title and main idea of each part</a:t>
            </a:r>
            <a:endParaRPr kumimoji="0" lang="en-US" sz="28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3429000" y="2895600"/>
            <a:ext cx="2057400" cy="158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1" grpId="0" animBg="1"/>
      <p:bldP spid="32" grpId="0" animBg="1"/>
      <p:bldP spid="33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0" y="0"/>
            <a:ext cx="13716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vi-VN" sz="1400" b="1" dirty="0" smtClean="0">
                <a:solidFill>
                  <a:srgbClr val="CC0000"/>
                </a:solidFill>
                <a:latin typeface="Times New Roman" pitchFamily="18" charset="0"/>
              </a:rPr>
              <a:t>  ANSWERS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066800"/>
            <a:ext cx="8915400" cy="15240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8</a:t>
            </a:r>
            <a:r>
              <a:rPr kumimoji="0" lang="vi-V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</a:t>
            </a: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vi-VN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look forward to hearing from you. </a:t>
            </a:r>
            <a:endParaRPr kumimoji="0" lang="vi-VN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1905000" y="1219200"/>
            <a:ext cx="2286000" cy="533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Closing</a:t>
            </a:r>
            <a:endParaRPr kumimoji="0" lang="en-US" sz="26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0" y="2514600"/>
            <a:ext cx="4343400" cy="838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  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Yours faithfully</a:t>
            </a:r>
            <a:endParaRPr kumimoji="0" lang="vi-VN" sz="26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3733800" y="2514600"/>
            <a:ext cx="3810000" cy="7620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  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Dear Sir or Madam,</a:t>
            </a:r>
            <a:endParaRPr kumimoji="0" lang="vi-VN" sz="26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0" y="3200400"/>
            <a:ext cx="3124200" cy="838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  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Yours sincerely</a:t>
            </a:r>
            <a:endParaRPr kumimoji="0" lang="vi-VN" sz="26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3962400" y="3200400"/>
            <a:ext cx="5181600" cy="7620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800" dirty="0"/>
              <a:t> </a:t>
            </a:r>
            <a:r>
              <a:rPr lang="vi-VN" sz="2800" dirty="0" smtClean="0"/>
              <a:t> 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Dear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Mr/Ms./Mrs 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last name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endParaRPr kumimoji="0" lang="vi-VN" sz="26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0" y="5181600"/>
            <a:ext cx="5562600" cy="137160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accent2">
                <a:lumMod val="20000"/>
                <a:lumOff val="80000"/>
              </a:schemeClr>
            </a:outerShdw>
          </a:effectLst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vi-VN" sz="2400" b="1" i="0" u="sng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 9</a:t>
            </a:r>
            <a:r>
              <a:rPr kumimoji="0" lang="vi-V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r>
              <a:rPr lang="vi-VN" sz="2600" b="1" dirty="0">
                <a:solidFill>
                  <a:srgbClr val="00B050"/>
                </a:solidFill>
              </a:rPr>
              <a:t> </a:t>
            </a:r>
            <a:r>
              <a:rPr lang="vi-VN" sz="2600" b="1" dirty="0" smtClean="0">
                <a:solidFill>
                  <a:srgbClr val="00B050"/>
                </a:solidFill>
              </a:rPr>
              <a:t>  -  Signature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vi-VN" sz="2600" dirty="0" smtClean="0"/>
              <a:t>                  </a:t>
            </a:r>
            <a:r>
              <a:rPr lang="vi-VN" sz="2600" b="1" dirty="0" smtClean="0">
                <a:solidFill>
                  <a:schemeClr val="accent2">
                    <a:lumMod val="75000"/>
                  </a:schemeClr>
                </a:solidFill>
              </a:rPr>
              <a:t>-  Fullname</a:t>
            </a:r>
            <a:endParaRPr kumimoji="0" lang="vi-V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1371600" y="304800"/>
            <a:ext cx="7467600" cy="685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lang="vi-VN" sz="2800" b="1" dirty="0" smtClean="0">
                <a:solidFill>
                  <a:srgbClr val="FF0000"/>
                </a:solidFill>
              </a:rPr>
              <a:t>The title and the main idea of each part</a:t>
            </a:r>
            <a:endParaRPr kumimoji="0" lang="en-US" sz="28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304800" y="4495800"/>
            <a:ext cx="3886200" cy="533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+mn-ea"/>
                <a:cs typeface="+mn-cs"/>
              </a:rPr>
              <a:t> Complimentary Close</a:t>
            </a:r>
            <a:endParaRPr kumimoji="0" lang="en-US" sz="26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rot="10800000">
            <a:off x="3352800" y="29718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10800000">
            <a:off x="3352800" y="36576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1561306" y="4077494"/>
            <a:ext cx="382588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  <p:bldP spid="17" grpId="0"/>
      <p:bldP spid="19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7"/>
          <p:cNvSpPr txBox="1">
            <a:spLocks/>
          </p:cNvSpPr>
          <p:nvPr/>
        </p:nvSpPr>
        <p:spPr>
          <a:xfrm>
            <a:off x="1752600" y="0"/>
            <a:ext cx="5715000" cy="76944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4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</a:t>
            </a:r>
            <a:r>
              <a:rPr kumimoji="0" lang="vi-VN" sz="32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vi-VN" sz="2800" b="1" i="0" u="none" strike="noStrike" kern="1200" cap="all" spc="0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LETTER of complaint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Folded Corner 7"/>
          <p:cNvSpPr/>
          <p:nvPr/>
        </p:nvSpPr>
        <p:spPr>
          <a:xfrm>
            <a:off x="533400" y="762000"/>
            <a:ext cx="7620000" cy="5867400"/>
          </a:xfrm>
          <a:prstGeom prst="foldedCorner">
            <a:avLst/>
          </a:prstGeom>
          <a:solidFill>
            <a:srgbClr val="00B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95400" y="3048000"/>
            <a:ext cx="21336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Introduction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62600" y="12954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2.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62600" y="8382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1.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95400" y="18288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3.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95400" y="24384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4.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95400" y="51816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8.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95400" y="57150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9.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2600" y="838200"/>
            <a:ext cx="236220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Writer</a:t>
            </a:r>
            <a:r>
              <a:rPr lang="vi-VN" sz="2000" b="1" dirty="0" smtClean="0">
                <a:solidFill>
                  <a:srgbClr val="FF0000"/>
                </a:solidFill>
              </a:rPr>
              <a:t>’s </a:t>
            </a:r>
            <a:r>
              <a:rPr lang="vi-VN" sz="2000" b="1" dirty="0" smtClean="0">
                <a:solidFill>
                  <a:srgbClr val="FF0000"/>
                </a:solidFill>
              </a:rPr>
              <a:t>address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62600" y="1295400"/>
            <a:ext cx="1295400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Date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95400" y="1828800"/>
            <a:ext cx="2743200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Recipient’s address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95400" y="2438400"/>
            <a:ext cx="21336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Greetings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95400" y="5715000"/>
            <a:ext cx="1752600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Signature</a:t>
            </a:r>
          </a:p>
          <a:p>
            <a:r>
              <a:rPr lang="vi-VN" sz="2000" b="1" dirty="0" smtClean="0">
                <a:solidFill>
                  <a:srgbClr val="FF0000"/>
                </a:solidFill>
              </a:rPr>
              <a:t>Full name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05400" y="1295400"/>
            <a:ext cx="457200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2.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2000" y="5181600"/>
            <a:ext cx="5334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2000" y="4114800"/>
            <a:ext cx="5334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7.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2000" y="3581400"/>
            <a:ext cx="5334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6.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2000" y="3048000"/>
            <a:ext cx="5334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5.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62000" y="2438400"/>
            <a:ext cx="5334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4.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62000" y="1828800"/>
            <a:ext cx="533400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3.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105400" y="838200"/>
            <a:ext cx="457200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1.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2000" y="5715000"/>
            <a:ext cx="533400" cy="40011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9.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62000" y="4648200"/>
            <a:ext cx="5334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vi-VN" sz="2000" b="1" dirty="0" smtClean="0">
                <a:solidFill>
                  <a:srgbClr val="FF0000"/>
                </a:solidFill>
              </a:rPr>
              <a:t>8.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95400" y="5181600"/>
            <a:ext cx="4572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vi-VN" sz="2000" b="1" dirty="0" smtClean="0">
                <a:solidFill>
                  <a:srgbClr val="FF0000"/>
                </a:solidFill>
              </a:rPr>
              <a:t>9.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95400" y="3581400"/>
            <a:ext cx="21336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Main body</a:t>
            </a:r>
            <a:endParaRPr lang="en-US" sz="2000" b="1" dirty="0">
              <a:solidFill>
                <a:srgbClr val="FF0000"/>
              </a:solidFill>
            </a:endParaRPr>
          </a:p>
        </p:txBody>
      </p:sp>
      <p:cxnSp>
        <p:nvCxnSpPr>
          <p:cNvPr id="45" name="Straight Connector 44"/>
          <p:cNvCxnSpPr/>
          <p:nvPr/>
        </p:nvCxnSpPr>
        <p:spPr>
          <a:xfrm>
            <a:off x="5105400" y="1828800"/>
            <a:ext cx="27432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762000" y="2362200"/>
            <a:ext cx="32766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295400" y="4114800"/>
            <a:ext cx="2133600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Conclusion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295400" y="4648200"/>
            <a:ext cx="21336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Closing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95400" y="5181600"/>
            <a:ext cx="32004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vi-VN" sz="2000" b="1" dirty="0" smtClean="0">
                <a:solidFill>
                  <a:srgbClr val="FF0000"/>
                </a:solidFill>
              </a:rPr>
              <a:t>Complimentary Close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0" y="0"/>
            <a:ext cx="1295400" cy="9906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4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6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6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b="1" dirty="0">
              <a:solidFill>
                <a:srgbClr val="CC0000"/>
              </a:solidFill>
            </a:endParaRPr>
          </a:p>
        </p:txBody>
      </p:sp>
      <p:sp>
        <p:nvSpPr>
          <p:cNvPr id="5" name="Content Placeholder 2"/>
          <p:cNvSpPr txBox="1">
            <a:spLocks noGrp="1"/>
          </p:cNvSpPr>
          <p:nvPr>
            <p:ph type="title"/>
          </p:nvPr>
        </p:nvSpPr>
        <p:spPr>
          <a:xfrm>
            <a:off x="1295400" y="0"/>
            <a:ext cx="7848600" cy="16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Find the phrases in the 2nd letter that have the same or nearly the same meaning as the  followings.</a:t>
            </a:r>
            <a:endParaRPr kumimoji="0" lang="en-US" sz="2600" b="1" i="0" u="none" strike="noStrike" kern="1200" cap="none" spc="0" normalizeH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524000"/>
            <a:ext cx="6934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</a:t>
            </a: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am writing to report a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fault with...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990600" y="2133600"/>
            <a:ext cx="6324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am writing to complain about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...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0" y="2895600"/>
            <a:ext cx="75438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I am returning...to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you with this letter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38200" y="3429000"/>
            <a:ext cx="6934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am enclosing...for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your reference.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0" y="4343400"/>
            <a:ext cx="7010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I would be grateful if you could...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I</a:t>
            </a:r>
            <a:r>
              <a:rPr kumimoji="0" lang="vi-VN" sz="26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would appreciate it if you could...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38200" y="5257800"/>
            <a:ext cx="50292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vi-VN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Could you please.....?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304800" y="25146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04800" y="38862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04800" y="5715000"/>
            <a:ext cx="5334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0"/>
          <p:cNvSpPr txBox="1">
            <a:spLocks noChangeArrowheads="1"/>
          </p:cNvSpPr>
          <p:nvPr/>
        </p:nvSpPr>
        <p:spPr bwMode="auto">
          <a:xfrm>
            <a:off x="0" y="0"/>
            <a:ext cx="2286000" cy="12954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vert="horz" wrap="none" lIns="91440" tIns="45720" rIns="91440" bIns="45720" rtlCol="0" anchor="ctr">
            <a:normAutofit fontScale="32500" lnSpcReduction="20000"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4600" b="1" i="0" u="none" strike="noStrike" kern="1200" cap="none" spc="0" normalizeH="0" baseline="0" noProof="0" dirty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4600" b="1" dirty="0" smtClean="0">
                <a:solidFill>
                  <a:srgbClr val="CC0000"/>
                </a:solidFill>
                <a:latin typeface="Times New Roman" pitchFamily="18" charset="0"/>
                <a:ea typeface="+mj-ea"/>
                <a:cs typeface="+mj-cs"/>
              </a:rPr>
              <a:t>  </a:t>
            </a:r>
            <a:r>
              <a:rPr lang="vi-VN" sz="8000" b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+mj-cs"/>
              </a:rPr>
              <a:t>Writing Tips</a:t>
            </a:r>
            <a:endParaRPr kumimoji="0" lang="en-US" sz="8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SG" sz="4400" b="1" i="0" u="none" strike="noStrike" kern="1200" cap="none" spc="0" normalizeH="0" baseline="0" noProof="0" dirty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074" name="AutoShape 2" descr="data:image/jpeg;base64,/9j/4AAQSkZJRgABAQAAAQABAAD/2wCEAAkGBhQSERUUExQWFRUVFxYXFxgXGBYXGRUXFRcVFhYWFxgeHCceGBkjGhgXHzQhIycsLSwsGB4xNjAqNSYrLSkBCQoKDgwOGg8PGiokHyUsLC00LywsLC8sLCwpLCwpLCksLCwsLCwsLCwsLCwsLCwsLCwsLCwsLCkpLCksLCkpLP/AABEIAOYA2wMBIgACEQEDEQH/xAAcAAEAAgMBAQEAAAAAAAAAAAAABQYDBAcCAQj/xABNEAACAQMCAwUEAwwGCQMFAAABAgMABBESIQUGMRMiQVFhBzJxgRRCkRYjUlRVYnKSobHR0hVDk5TBwyQzU3OCoqOksjTT8BdjhMLh/8QAGQEBAAMBAQAAAAAAAAAAAAAAAAIDBAEF/8QAKREAAgIBBAIABgIDAAAAAAAAAAECEQMSEyExBEEiMlFhofCx8UJxgf/aAAwDAQACEQMRAD8A7jSlKAUpSgFKUoBSlKAUpSgFKUoBSlKAUpSgFKUoBSlKAUpSgFKUoBSlKAUpSgFKUoBSlKAUpSgFKUoBSlKAUpSgFKUoBSlKAUpSgFKUoBSlKAUpSgFKUoBSlKAUpSgFKUoBSvmaFqAZr7XhdzmvdAKUpQClKUApSlAKGtZuJRiUQl1EpXUELAMy5I1BepGQenSs0kgCkk4ABJJ6ADqTQFM4T7TI34nPw+ZRHIkhWF/qy4UNoOfdkwfgceBwDdq4G/CvpcM1wMrJcTyXUTdGjy33gjxBCqp+ZrrnInMZvbKOZtpBmOYfgzRnTIMeAJGoejCq4zUm19CcoOKTLBSlKsIClKUApSlAKUpQClKUApSlAKUpQHl2A67CvgUVCc92na8NvEG5a3mx8QjEftArmXJ/tDvrW2WKSB70MiNbShguAwB7OdjnAUfW3O2N+ohPJGHzOicMcp/KrO10rm/s74pf8Rme6uJgttGSkUcIKxyyDZ21HvyInTJOC24Hd36RUk75ItVwKUrV4nxSK3ieWZxHGgyzN0A/xPhgbknArpw2q17ziEcK6pZEjX8J2VB9pIFUJePX3Eu9ATY2Z92RlDXM6/hIp7sKHwJyehFbFpyLaI2t4u3k8ZbkmdyfPL5A+QFVSyxiWRxtktce03hibG9gP6L6/wDxzXyD2ncMc4F7AP0n0f8AlisoRIwAAqDIUYCqMk4AHqTtik9nG4w6I48mVWH7RVe/9izZ+5U/anDbXaWc6SLII7gRa4pASouFKqyuh2IkWMj51D3HHL+SE8PlPaRvjVd9HNt9eFwNu2OyavFWJ65NWDiPs2spHjkSFIXjkV9UShdWnJClRhcatJ6Z7vrXi+4a0R33HQMPHOfs6GoTzPuJOGJdM01UAAAYA2AHQAdAK2vZ1cdjf3Vv9SdFukHgHQiKYD1P3s1rVH8S4S8skTxyvCU7RWaPZ2jlUBkVvq5wN+o8N6pxT0ytlmWOqNIu3MftHhgdoIEa6uF96OMgLF/vpT3Y/hufSo/2d8y31/cXDzmJIIcRKkSkhpSAzZkbvNoXAOMDL9NqqnEFSztHMaaVRThQDux2HqWJwMnc5q08vcxWHCbOG2nuY+3A1SqmZZDNIdUmVQE51NpGfIVsx5HNt+jLkgoUvZ0GleIpNSg4IyAcEYIz4EeBr3VxUKUpQClKUApSlAKUpQChpXw0BROcOOTzM1tbxT9mpKzSxxMS+wzHGcYxvgtnzHgcwMdxGYUhjily4eJY0UGRezBD7Z2xXWarfAOV+xu7qdvrv96/NVwJJCPLLnH/AAVRlwLK1fovxZniTr2RHs847KM2U9rLB2WRDIYWjjljGTg7FVkHU74bcjer5UVxq0nZM20ojlQkgOuqKT8yQe8AfwlIIPmMg4OXuZxcFopUMFzGAZIGIJAOwkjbpLET0cfA4O1XlBt8d5ht7OLtbmVYkyFBOSWY9FVQCzHrsAa57dX8fG75QpZrGyCuysrp210+dKujAEqijOCOp8jU3zfbqeKcPeX/AFYW5WPPQXBEZT01FA+n1Xaov2crhb3V7/8ASF1rz1zlMfsxVOSdJpFuONuy3VjurpI0Z5GCIoJZmOAoHUk17ZgOpx8ap5tRxa9dH3sbNwrL4XNyNyrecceRt4k+IO2eEHN0X5JqCs1OK311xWFhYwaYUZZY7mfUhkkhbWn0eMDJyygam23Owq1cuceS8t45021jvL4o42dD6hsirAWAGAMAbADYADoBXL+JcKmt+LFOGyKpnja5uIZAWhQ61QONPeVnJJwPLxGANOTClHgzY87cuToeK9NaBhhgCPI79K1uEQzgZuGiJIGBGrKAfEksxJ+G1ZrjikMZw8saHyZ1U/YTWZQNLke5LFGxlRt08MVhbhSeGR8/41nljWVMajpb6yOVyPRlOfsNVq7vjYTwgzM8E79kBIS7RykEoA/Uq2CMHpipUiNm1xPl7tQUILJkHqFzjcDrnGf3VBPY21vcWzSRKkKSliVQBVlAIjaTHgGOcnO6g+FXtZlPjUNxm0BYggFXG4PQ+BonTs61ZblbI2r1VI5Q4qYJRZyklDk27HrgbmEn0G49Mjyq7VrTtWjK1XB9pSldOClKUApSlAKUpQHieYIpZiAqgkk9AAMkn0ArlEnGLziuqVJ5LOyyezER0SyLnAkkkwWXV4Ivh9pt/tTuSnCLwrsTEV+TlUb9jGoPSEt4I02UJnb07q/YBXGSirNThHBXjU6Ly8zqO7TF/AdQwwR6VPWPMs8DItyySxOyp2oXQ6MxwutR3WXO2RjGail4kkS94kszYVFGp3OBgKo3NTPBeWZJnWa7AVVIaODOcMOjyn6zDwUbD40Doty+NR/GOBJcaSSUkjOYpUwJImOxKnG4PQqcqw2INSC+Neq6ROa3JuLuCK3mRLma8UzlJD2cFrChUpIuhe1WTvooAYnVqOrAqJsivCbx4U7e77aMSzxxarqW3mU4DM2lco6EY1d7uDzFdK/owR3DXGwUW6xgDwEbvIceh1D7Kq/sxQfQFuGw0t2z3ErHcs0jtgfALgAelV5KrknC74MTXPDeJCMOYJmw2iOQgSLvhx2RIZWBGDtnbyqFvS/A2Btl7WzuG0CF3wLe4f3GWQ5IifByDnGK3+M8ixzXskgUKJowxkUASRXETDspkbzwSCOjaRmpfmbl83tm1uzhGYRnWFyFdGV9QXI8QfHxrPGeh8MvlDWuUVvh/tVMf0pb0Ql4TGIhbFz9IaXXpjQN3icqO90wc46ZneUuFPAk15elVubjEkxPuwxqPvcI8gi/t88VrcoezK2spO2Oqefr2suCQT1KL0U+u59ay8y8aj+krFIskkMIEkqxrrDOT97WTcAKo72D1JWrtbnwU7axttElBFNe94s9vbH3QvdmmH4RP9Uh8AO8R5VujlmzjXStvESeupQ5P6TNkn7a3ob5XjWRDlXAZT5gjINfFWtMYJdGWeRsovELI8Ovbd4mP0W7lEEkJJKxSuCYpYh9XJBBH/8AMb/OfDu2FogG/wBNgf4LEssjH9VTTmMi5vrW2XcWzi8nP4GlWW3Q/nMzM2PwVzViKjY+XT08Kx56U+Dbgtw5GmtHi0J0alONAY489un21IVr8Q/1T/ot+6sxpKnxM9rHlTplQh0PiHXdSPmMfOug8A4oLm2imG3aKCR5N0YfJgRXNrhsAY65GKs/smvO14ajdB2s4HlgSMNvTOa0+PK00Z88aaZcTX2lfBWkzn2lKUApSlAK1+IX6QRPLKwSONSzMeigdTWxXL+enbinEoeEoxEEQFxeFTgkDBSLPnuvzdT9WgIaW0vOZZGbU1rwxCRHt3p2XI1EdGOfPur0GTk1M8L5K4m8aQzSQ26xqEMqEzySBdtSKVVUz1y2Tv0rpVnaJEixxqERFCqqjAVQMAAeVZqAguW+TbeyB7MM0jbvNIxeVzsMlj06DZQB6VO0pmgPK+NeqhOO84WlkP8ASZ0jJ6JnU7foxrlj9lVub2h3U+1lw+TSek12wgT4iPd2H2VxtI42kTXtItJpOF3aW5IlMRxp6kAguo9WQMvzrn/K/NZjhWKxtjNbQxROxMw7XM+t2SNSMEowcaWYHbAPSpmXh3E7j/1HETCp/q7OMR4+ErZeo7lrl6OyvLmGLWVeC3ly7amZu0uEck4HpXn+fn2sEskOWq/lFvjyUsij9S6cK4rHcxLLC2pG6HoQRsVYHdWB2IPStyqRy9MIOJ3MI2SaOK4x4ByzROw+OEJq71XiyLJCM17VmyqdGeMbVRuF8rS3D3GZykBuZgwA++SFWIOT0HXAO5q9gVXLuLs7p1jma3MqdqMBHSR1Ol8o4ID40HKkZB36Vsx0uzNkTfRPQW6oFRBhUAVQPAKMCq3xbnLVIbWwCz3P126w2wO2uZxsT5Rjckb4rWk5PacYur65nTxjVo4I29GWJQWHzqd4XwiG2jEcEaxoPqqMb+Z8SfU71bPyFVRKoeM7uRh4FwRbaMrqMkjsXllb35ZG9528vIAbAACpKlKxN3yzalXCFaXGJMQv6jH2kCtyuf8AOvPLxIc2V4EXJ1tGFjJ6DLBjpHXcjPpSm+g2l2aHMd8yoEiGqaU9nCg6tI+wPwXOSf411XlLgAsrOC2Bz2SBSR9Zz3nb5sWPzqs+zrk8Lpv7iRJ7iVPvZjOqKCNh7kR8SfF/iPMm/VsxY9CMmSetivjV9r41WlZ9pXwV9oBSlKA+Gua+x37/ACcSvTu092yA+SRDKgemJAPkK6Ua5h7BH02t3CfeivJcj4rGP3o1AdQpSlAeJpgilmICqCSTsABuSaqEnF7i9/1LG3tvCTH36YeaA7RofM71L852Ty2UyRgsxUHSOrBWVmUepUEfOtPht/HNGrREFcbAbacfVI8COmKhJ0Qk6Inh3LNvbyO8cY7RmJaV+/IxPUmRsn7MCvlrzTaSsVjuYXYfVEilvkM5PyqVf3j8ajeLcu210MTwxyepXvD4OMMPkaz99mf/AGbDcQUedVSTmq0PEUIuIu9bSxN31wHWWN0BOcZOqTG/gaiubuWJoIViiumNtcTQwFJTqkjErgYjl6smNirdB571eY+RrFYRD9EhKAY3RSx9S+NRb1zmqc+KOTG4SfZq8WD1a16KZzDxcWnEo5mR2je2ZZGQFjGqyq3aEDqoLDPo3yPQeE8ZinjV45FcEdVIIPwP+HWuZ8e4ZLwm6gkSbTZ4lSOSSN5zbdqoJhZVYM6koCu+24PTfNccmy6PpkeHDDW6wI9hcaepIRZGjZ8b6GUE9M5qHj4NrDGDfXF/Xk2SyS1t1wddZgPGqLzCsd9caca4YI3DkEgGR8AKrAg5GM7Hatq14Ak8aP2880ciq65lOllYAgkAA9PA1OWfCljTSqhVA2VRsP41rSox5M1qkUKbh54dcWk/aTi3MvZzB5pHRBKjJGxBJwocjJPTarVzfxC9hjjaygWdjIBIrHGE9O8Nyds5264Phu3NkssbRyJrRwQysMhgeoNQB4Lf266LS4R4hssd0js0Y8FWZDqZR4BhkDxqD5GHOktMmbXNnN5spbYdm0om7UMkal5BoVWVlAO4G4Poc+G+kfaTn/V2N6x8jDoHzZiAKx8K5WuDP9JvJVkl0lECArHErbtoB3LHG7Hw2qyQtGxIQoxXYhSrFSNiDjofjXKR2flO3p6IfgPMT3iS28xa0ulJOEK6hEx1RSITqVtu43UZB6ZFTPBLa4RHS5kSbB7kgXQzoRuJUHdDA7ZGxB6CtLi3LkNxpLgq67pJGxSRCepRhuPh0PiDUVNy3dHuDikoX8FooGkx+lgfbijVkoeSq+LskPZ3cCO/4haQ/wDp4zDKij3YnmUmVF8lLDUFGw3roVcu4LwC54brNlIkwkbXKlyO/I2MFhOgDA9dmDDc+Zq08A5+iuJBBKjW1z/sZcd/HUwyDuyj4b+laoSTVENak+C0V8NM18dtqmdCdK9ViE6ge8PtFeo5Q3Qg/Ag0B7pSlAfDXKOUpPoPMd9aNsl4PpEXq28hA/WmH/BXWK5d7auEyRi34nbj77ZOur1jLAjPoG2PpI1AdQLbZriXFnHGLyS4kybSLVDbKGZRJg/fJ9iDhmGB6AeVWbm/nRbqyt4bRsNxBMlh1htxtOx8mzmIfnE+VR9tbrGiogCqoCqPIDYVTlnXCLsUL5Z44RyhbIhCow7xP+sl8h+dWZuCGA67Zmibx3LK3o6k7/HrUnw73T8f8BW1VSkycoJ8UQXDOe1Mxguk7GUsQjdY5d/qN+F+ad/jU1xrj0dtGHfLFjpjjQapJX8ERfE/sHjVd4vwiOYurqCCTkEZB+Xn61T+KcF7G5tJJ52dBc28aa23jjDEsoPU76cnrgDJNE02ZpeNTtdF/wCULb6RJLcXcRW6SQqkcgyLaI47PsvqnUMkyL1ORkYxWzzvzY/D/o8pQPA8hjmGDrXUupHQ+ml8jG/pVoJrm/PHH3EcEVzCY5UubdwygvDLpkAJjf6uVLdx8Ebjfqa275o2KKhGkXHilnDf2boSGimj2YYOMjUjj1Bww+FU/lfmS8e2EEVpLLOmYZJGASBZIj2ZZpSd9gCQBnrWvedtwlpOzQzWPefQGAe26ltGdmj8dPh6dTYvZ88sUFxPOvYrPPJcqjEHs42RO858CQuo1Hx8kM0NcXa/eGcyXF/c2E5QsLO2iW4XXLpC5Uy65pAO8UjVs9fADYYzUbe8HhG4gitV8GubmXX/AGSPt8C1a3KYub+e4uy3YwTOyxSb9s8CHTEkQbaGPAJJxlmY+VT0dvaIxW3tjdSg4ZtnAP580h0g+gyfSteoo0+yjx+y2O5d2g4kNjkrCrsF1ZxnM5OMg+XSonmDgT2ETRzibWxQQXcU84gwWGvtkLExuFyQOh+Vdm4eJjntIYohjuiNyx+DDQB9hrNLKoB1EAeOcftqp5GmWLHGSOI8swyXskkUMiI0WCdV5eSa1O2tDG4UjOM9MZG1TLeySQsZBPHHKTntEF0ZAfPU0+5+Iqc504laIqTwS263FsxkUK8SmRcYkhODk61yMeemrLa8VikRJEYFXVWU+YYAj9hrup9oyZrgypXfJnEZIhEeKtpGxIh0uw8mkV9R+345r7yzyLJZMGCWczeMjLOs3qQ7GQA/ACre9+g3Jx8sftNRl3zlaR+/PEvxkjB+zOaamZ9T6JutHivBIrhMSqGCkMD4hh0ZT4MOufTyqvP7TLUtpicysdgIo5JCT8dIX9tbbcankGIoSpP9ZNgY9RGMk/OiTOxhJ9IjeHcCiOtJFLNE5QtqcahsVbGrY4Ir3xLle2aMqY86tvfk6dfwqleHcNMa4JJJJZmPVmbqxqO45xiKE5lkVFGwyd2PiFUbsfgD0pKT9HpQj9SD/wDp/Zf7H/nl/mqc9mMCWfE5rWMaY7i3SZBknvwuUcAk5yQ+flUQ/OESgGRJ4lY4VpYmRG8u9uB88V6m4qsV5YXY91JxE52x2VyvZlsjYgHBpjclLk7kiq4O3Ur4K+1qMx8Jqhcd5rlvO1tuHwRzR9+KW4nJFvuNLogXvTEZIJXYetT/AD7cvHw28eMkOtvKVI6juHvD1AyflUVweeOCCKNUZY0jQIVUsrLpBDZHiepz4k1RmyuC4LMcNTOYcj+zW/iuZEmZ4IQpHaxmFy+GyqpqDEKcs3Qb9d60b+9mgnliu7i6i0SMIhsuuPPcfUkYEhI8tq7UOKqfdDt8Eb/HFZUkdvq6R+ccn7B/GsUsrl3+DTCOjr8lE5VvLpbRJbqEqjNjtCQH0khUeWLAKA7bj0OADVlrb5nnVLKfUfeRkUeLO4wqgeJyRWjCDpGeuBn44Gf21fF2rIe6Ii7kCs5JAAJJJ6ADck+mK9cl8tLerJeXSao50aK3jYe7bts0hHg8h3z1CgY61H3Fgb+9NkueyUiS7YeEecpAD4NIR8lBNdSRAoAAAAAAA2AA2AA8BipRVckZyvg5+y8Q4f3BGb63GyMrKJ0XwV1OBLgbZUgnxFQvM3ELjiELRJY3aOShUyJHEitGwddTM+4yN8V1uvmgeQ+yu0u6I63VHIOI84I9tcJdgRTKrpLCSNWorsI/wlbI0n1+dTt7we4fgptwP9I+iKhAPVlRQVz5kAr8TWf2g+zf6dcWs8RVWR0WcNkdpArh89N2XBAHiG9Ku8FuF9Sev8Kqw4MeC9tVfJ2eRz+Y5W3HmuzZ2Sw3FnA3cmLo0RIhj1fR4n8zpwSMHA+NXW55ltrYCIFdYACwxDLY8NKDcD/5mpfjHBIbqLsp4xImQcHIIYdGVgQVYZO4I6mtTgvKFpaZNvCqE9W3LN+k5yx+Zq2kc1kNfXl40Mkz6bSJFLb4klbA2Gn3UJOBvk7144PyFBcwxTXqtPKyhiJHdlGdwOzzo2BHhW3zlOJpLexU7zOJJAOohiOTt5Fh/wAtWwYUeQA+wCrPRC2zjD8swf0hfAQIsSNDHGAihRoiGsrtjdic1qWHJcqRrG19caF2CRHs1AyTjxJ61buXW1xvKes0kkh/4mJH7MVIm1U/VFVybvgtjGLStFIHIVqTl1eU+ckjt/jipGy5Rtl9y3jHrpH7zVmW2UfVFebu+jiXMjBR4Z8fQDqflUfifsn8K6R4s+HpGNgM+gA+yvd3fJEup2Cjwz1J8lHUn4VotdzSjMYEKf7SX3j6rH4fFj8qwJbqmW065D/WSEuT+iCBgegAHxqSjXZOMJS6MHGeLTmM9mBADsHkx2mPNIzsD5aj8qh+H8vKGEih+08Z5jrlPoFOyj7PhW/eXMNuO1nkAO+Gc7/oxr/goqr3PPc1wSlhCcdDNINh6gdB8yT+bXeX0aUseH5uy2XLQwqZJnUDoXkI39Bnb5KKokrpcmaKyST6OyOSSumNJk76GHO41MACvrkAVKcO5GMjiW8kaeT84nQPQL4j7B6Vb7e1VAAoAA6YAAHwA2FRclHopyZHl4ql+S/8ncb+l2NvcZyZIlLfpgaXHycNUzXO/ZNd9mbuyP8AUzdrEP8A7Nx3wB6K4YfOuiVqTtWee1XBA878fitLKWSVdYYGNY/GZ5AVWIfpePpk+Fcy5c5rvLGCOCa3FwsahVaOQJIigbIyvs4XoGBGwFafGOere+vzLNMscFqWS2ifILP0e4dcbHwUHcDyPXcPNtketzD82FZ8vPFF2OPF2Sz+1Bvq2FwT+dJCo+3Ua05ueOITbRQQW483Zp3HwVQq5+JrUHNFl+MQfrLXv7rLP8Zh/XFU6Ev8S3/pv8ItGJ7S7maaUMSC+AF2GyIvdQfDf1qakulwcOAcbHrg+ePGqt91ln+Mw/rivn3V2f4zD+uKlcvoKieuG2V3bGUQXgQSytIx+jxOzM3iWbc7bDyrNfcY4jFG8jcRwqKWP+i2/QDPl1rX+62z/GYf1xWjxjjNlcR6GvEUalbuOu5U5AOQcjODjzAruqV8/wAEXGNFz4Lwzi0tvFJJxFY3kRXZDaQNoLDIUnbcAjPrmtz+huKjpxGBv0rNR+6SuftzHGevGbj5XGP3CvB49B48Yuf73JVl/tFWh/rOiGz4wOlzYv8ApW8q/wDjJXjtuNL9Th0nwa5jP7ciuenjlv8Ale6/vc1fP6et/wAr3f8Aepf4Uv8AaGj9s6E/H+Kp73DYpP8AdXaj7A6V4PPtwg++8JvV/wB32U3/AIsKoH3SQ+HGbsf/AJDn96UHNiDpxu5+bK374qX9hpZd+SrV7q9uuIzRyRasQW6SqVdIY8EkqehZt/t86tfMN32dpcOfqQTNt+bGx6fKuPHnhx7vHH/4oom/y617vnydkZDxiF1dWVg9qu6sCCMhPImu+/7OUXrl6VPo8QUg9xf3DwqTrnnC+brOOGNGuYyUUKSA+DgYz7tbY56svxpf+p/LVTu+i9VXZb+JRSNGREwR/AkZHqPT41U7fjgtnKzRDtvFtRklYeLKpOXHoh+VYzz1ZeN0v/U/lrV4hzJw2dNEs0bDqNpAVP4SsFyp9RUotr0OE7TJj7rrTszKsqYBwWbClW327LqG6+GaqPEPaFLcOY7GJmbxlcdPUKdlHqx+VRl3Z2MsoaW/SRFGFyrLIw8pJAvfx0zjPwqy8N45w2FQqTxADwAYD4+7ufU1J8erLHmk+E0iM4ZyG8z9reSNM58CTpHpnq3wGBV1s+GpGAFUADpgAAfADYVHDnWy/GY/+b+FexzjZ/jMX2n+FVScn2QWlExSokc22f4zD+uKyLzNanpcw/2ifxqGlkrRmtbz6LxO0uOiS5tJT6SnVCT8JB18jXXc1xTjMsF1byRLPEWZe4RImzrhkPX8ICr5yl7Qbe4soJZpo45SmJFYgESISj7eRZSR6EVqxPijNlXNnM+P3UNnxC9hYkAz9qoCu208ccjY0g47xO3rWNOLo3uxzt+jbzH/APSv0DSpPGm7IqbRwRZnPu2d43wtJv5ayCGc9OH3v93I/eRXd6YptRO7jOGLw66PTh13844h++Sso4Jenpw6f5/Rx/m126lNuJzWziY5evvydL83tR/m16+5niH5Of8AtbUf5ldqpTbiNbOLDlfiH5PP9va/z19+5biP5P8A+vbfzV2ilNuI1s4v9yvEfxD/ALi3/jX37leI/iH/AHFv/Guz0ptxGtnGPuW4j+If9xb/AMa+fcvxL8Q/7i3/AJq7RSm3Ea5HF/uY4l+Tz/eLb+avh5b4j+T3/t7X+eu00ptxGuRxX7neI/k6T+2tv/cryeA8Q/J039pbH/MrtlKbcRrZxL+hL78nT/rW5/za8nhN6OvDrn5dgf8AMrt9KbcRrZwxuH3Y68Ou/wBSI/5leDZ3Pjw68/sVP7nru1MU20NxnBjbTePDrz+6k/urG0L+PD7z52cn8td8xX2m2hrZ+fmjHjY3I+NlL/JWJoofGzlHxs5P/br9DUptoa2fnGSO0+tbEfG0kH+XUXZ8kmZTIsbBWeTSNBGFEjhdsbbAbV+oqVKMaOOVilKVIiKUpQClKUApSlAKUpQClKUApSlAKUpQClKUApSlAKUpQClKUApSlAKUpQClKUApSlAKVp8R4rHAAZGxq2A6k46/KvcXEY2xh1yw1AZAON8nSd9sHw2wfKgNmlYUvEIyHUjfcMCO772+fDx8qxvxKMOqahqZioAOTlVLEHywB+6gNqlYLm8WPTqONbBF2Y5Y5IGw26dTtXuWcLjPiQPmaAyUrUtOKxyAlWGAATnu7FEkzv4aZE+Ga9ScRjBwZEzqCY1DOtgSq48CQDtQGzSsC3sZIAdSWzpGod7HXG++KxxcViZdYddGkNryNOCSo73TqpFAbdKxfSk1adS6sZ05GcDG+OuNx9ta0/GolCnJcMCw7MGTurszd0HYE0BvUrWteIpIWCMG0adWOg1KHXf9FgfnXtb2MhSHUhjhTqGGPkpzudjsKAzUrAt7GW0h1LZI0hhnI6jGc5FYf6Yi1hNXePTY4+t1OMDOh8ZO+k4oDdpUaeYIdBk1EoOpCSHHdD5IC5AKkEE7EEYNbaXiFmQMCyBSw8VD6tJPlnSfsoDPStBONwnRhwRJjSQCQQW0qScYUFtgTjJ2Ga36AUpSgFKUoBSlKAUpSgI/ivB1n0nUyMmdLKcHDDDD5io1uWW7UYYdllnJJBcu0MkLH3Ns69WzY67b18pQGxPyqhVlV2TUrKcBPdeKKFgAVwNolOfj4VuQ8HVWDAnIkkk8NzLnOdvDP7BSlAb2KwXdmJAoJI0srjHmpyBSlARTcprp0iRxlCh2Q5QxwRkbrscQIc+p9MZ05fUOzB23kWQDC4BDOxAGPEu2fkeuSftKAx/cyg7DDsBAFAA097QQ2W26nG/x8KDlpQAA7ZUIFOEOOzMxXIIwdpWG/kD1pSgC8rxAYycbdQp2FubYA5XcaTnfx9Nq9R8v6VXTNIrAOpbuksrtqI7wO4PQ9R45pSgMqcDRUeNSQkmxAxsohWEKD1Gyg565rDLy2rBdTtkaskLGuoMY2IwF2OY03G/X5KUB6j5cRX1hmDai/RdiXuH8vO4b9Ueucn9DffEYSHSihVQhSFIDLrGR7xz19MdCc/KUB8teCaUCtIz99ZGJCguVxjWfrbgH5AdNq2LjhauZCxbEiLGwBxshkOxG++sg18pQGinKqAxHW57I5GrDE/fO06kZG+23UbVN0pQClKUApSl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6" name="AutoShape 4" descr="data:image/jpeg;base64,/9j/4AAQSkZJRgABAQAAAQABAAD/2wCEAAkGBhQSERUUExQWFRUVFxYXFxgXGBYXGRUXFRcVFhYWFxgeHCceGBkjGhgXHzQhIycsLSwsGB4xNjAqNSYrLSkBCQoKDgwOGg8PGiokHyUsLC00LywsLC8sLCwpLCwpLCksLCwsLCwsLCwsLCwsLCwsLCwsLCwsLCkpLCksLCkpLP/AABEIAOYA2wMBIgACEQEDEQH/xAAcAAEAAgMBAQEAAAAAAAAAAAAABQYDBAcCAQj/xABNEAACAQMCAwUEAwwGCQMFAAABAgMABBESIQUGMRMiQVFhBzJxgRRCkRYjUlRVYnKSobHR0hVDk5TBwyQzU3OCoqOksjTT8BdjhMLh/8QAGQEBAAMBAQAAAAAAAAAAAAAAAAIDBAEF/8QAKREAAgIBBAIABgIDAAAAAAAAAAECEQMSEyExBEEiMlFhofCx8UJxgf/aAAwDAQACEQMRAD8A7jSlKAUpSgFKUoBSlKAUpSgFKUoBSlKAUpSgFKUoBSlKAUpSgFKUoBSlKAUpSgFKUoBSlKAUpSgFKUoBSlKAUpSgFKUoBSlKAUpSgFKUoBSlKAUpSgFKUoBSlKAUpSgFKUoBSvmaFqAZr7XhdzmvdAKUpQClKUApSlAKGtZuJRiUQl1EpXUELAMy5I1BepGQenSs0kgCkk4ABJJ6ADqTQFM4T7TI34nPw+ZRHIkhWF/qy4UNoOfdkwfgceBwDdq4G/CvpcM1wMrJcTyXUTdGjy33gjxBCqp+ZrrnInMZvbKOZtpBmOYfgzRnTIMeAJGoejCq4zUm19CcoOKTLBSlKsIClKUApSlAKUpQClKUApSlAKUpQHl2A67CvgUVCc92na8NvEG5a3mx8QjEftArmXJ/tDvrW2WKSB70MiNbShguAwB7OdjnAUfW3O2N+ohPJGHzOicMcp/KrO10rm/s74pf8Rme6uJgttGSkUcIKxyyDZ21HvyInTJOC24Hd36RUk75ItVwKUrV4nxSK3ieWZxHGgyzN0A/xPhgbknArpw2q17ziEcK6pZEjX8J2VB9pIFUJePX3Eu9ATY2Z92RlDXM6/hIp7sKHwJyehFbFpyLaI2t4u3k8ZbkmdyfPL5A+QFVSyxiWRxtktce03hibG9gP6L6/wDxzXyD2ncMc4F7AP0n0f8AlisoRIwAAqDIUYCqMk4AHqTtik9nG4w6I48mVWH7RVe/9izZ+5U/anDbXaWc6SLII7gRa4pASouFKqyuh2IkWMj51D3HHL+SE8PlPaRvjVd9HNt9eFwNu2OyavFWJ65NWDiPs2spHjkSFIXjkV9UShdWnJClRhcatJ6Z7vrXi+4a0R33HQMPHOfs6GoTzPuJOGJdM01UAAAYA2AHQAdAK2vZ1cdjf3Vv9SdFukHgHQiKYD1P3s1rVH8S4S8skTxyvCU7RWaPZ2jlUBkVvq5wN+o8N6pxT0ytlmWOqNIu3MftHhgdoIEa6uF96OMgLF/vpT3Y/hufSo/2d8y31/cXDzmJIIcRKkSkhpSAzZkbvNoXAOMDL9NqqnEFSztHMaaVRThQDux2HqWJwMnc5q08vcxWHCbOG2nuY+3A1SqmZZDNIdUmVQE51NpGfIVsx5HNt+jLkgoUvZ0GleIpNSg4IyAcEYIz4EeBr3VxUKUpQClKUApSlAKUpQChpXw0BROcOOTzM1tbxT9mpKzSxxMS+wzHGcYxvgtnzHgcwMdxGYUhjily4eJY0UGRezBD7Z2xXWarfAOV+xu7qdvrv96/NVwJJCPLLnH/AAVRlwLK1fovxZniTr2RHs847KM2U9rLB2WRDIYWjjljGTg7FVkHU74bcjer5UVxq0nZM20ojlQkgOuqKT8yQe8AfwlIIPmMg4OXuZxcFopUMFzGAZIGIJAOwkjbpLET0cfA4O1XlBt8d5ht7OLtbmVYkyFBOSWY9FVQCzHrsAa57dX8fG75QpZrGyCuysrp210+dKujAEqijOCOp8jU3zfbqeKcPeX/AFYW5WPPQXBEZT01FA+n1Xaov2crhb3V7/8ASF1rz1zlMfsxVOSdJpFuONuy3VjurpI0Z5GCIoJZmOAoHUk17ZgOpx8ap5tRxa9dH3sbNwrL4XNyNyrecceRt4k+IO2eEHN0X5JqCs1OK311xWFhYwaYUZZY7mfUhkkhbWn0eMDJyygam23Owq1cuceS8t45021jvL4o42dD6hsirAWAGAMAbADYADoBXL+JcKmt+LFOGyKpnja5uIZAWhQ61QONPeVnJJwPLxGANOTClHgzY87cuToeK9NaBhhgCPI79K1uEQzgZuGiJIGBGrKAfEksxJ+G1ZrjikMZw8saHyZ1U/YTWZQNLke5LFGxlRt08MVhbhSeGR8/41nljWVMajpb6yOVyPRlOfsNVq7vjYTwgzM8E79kBIS7RykEoA/Uq2CMHpipUiNm1xPl7tQUILJkHqFzjcDrnGf3VBPY21vcWzSRKkKSliVQBVlAIjaTHgGOcnO6g+FXtZlPjUNxm0BYggFXG4PQ+BonTs61ZblbI2r1VI5Q4qYJRZyklDk27HrgbmEn0G49Mjyq7VrTtWjK1XB9pSldOClKUApSlAKUpQHieYIpZiAqgkk9AAMkn0ArlEnGLziuqVJ5LOyyezER0SyLnAkkkwWXV4Ivh9pt/tTuSnCLwrsTEV+TlUb9jGoPSEt4I02UJnb07q/YBXGSirNThHBXjU6Ly8zqO7TF/AdQwwR6VPWPMs8DItyySxOyp2oXQ6MxwutR3WXO2RjGail4kkS94kszYVFGp3OBgKo3NTPBeWZJnWa7AVVIaODOcMOjyn6zDwUbD40Doty+NR/GOBJcaSSUkjOYpUwJImOxKnG4PQqcqw2INSC+Neq6ROa3JuLuCK3mRLma8UzlJD2cFrChUpIuhe1WTvooAYnVqOrAqJsivCbx4U7e77aMSzxxarqW3mU4DM2lco6EY1d7uDzFdK/owR3DXGwUW6xgDwEbvIceh1D7Kq/sxQfQFuGw0t2z3ErHcs0jtgfALgAelV5KrknC74MTXPDeJCMOYJmw2iOQgSLvhx2RIZWBGDtnbyqFvS/A2Btl7WzuG0CF3wLe4f3GWQ5IifByDnGK3+M8ixzXskgUKJowxkUASRXETDspkbzwSCOjaRmpfmbl83tm1uzhGYRnWFyFdGV9QXI8QfHxrPGeh8MvlDWuUVvh/tVMf0pb0Ql4TGIhbFz9IaXXpjQN3icqO90wc46ZneUuFPAk15elVubjEkxPuwxqPvcI8gi/t88VrcoezK2spO2Oqefr2suCQT1KL0U+u59ay8y8aj+krFIskkMIEkqxrrDOT97WTcAKo72D1JWrtbnwU7axttElBFNe94s9vbH3QvdmmH4RP9Uh8AO8R5VujlmzjXStvESeupQ5P6TNkn7a3ob5XjWRDlXAZT5gjINfFWtMYJdGWeRsovELI8Ovbd4mP0W7lEEkJJKxSuCYpYh9XJBBH/8AMb/OfDu2FogG/wBNgf4LEssjH9VTTmMi5vrW2XcWzi8nP4GlWW3Q/nMzM2PwVzViKjY+XT08Kx56U+Dbgtw5GmtHi0J0alONAY489un21IVr8Q/1T/ot+6sxpKnxM9rHlTplQh0PiHXdSPmMfOug8A4oLm2imG3aKCR5N0YfJgRXNrhsAY65GKs/smvO14ajdB2s4HlgSMNvTOa0+PK00Z88aaZcTX2lfBWkzn2lKUApSlAK1+IX6QRPLKwSONSzMeigdTWxXL+enbinEoeEoxEEQFxeFTgkDBSLPnuvzdT9WgIaW0vOZZGbU1rwxCRHt3p2XI1EdGOfPur0GTk1M8L5K4m8aQzSQ26xqEMqEzySBdtSKVVUz1y2Tv0rpVnaJEixxqERFCqqjAVQMAAeVZqAguW+TbeyB7MM0jbvNIxeVzsMlj06DZQB6VO0pmgPK+NeqhOO84WlkP8ASZ0jJ6JnU7foxrlj9lVub2h3U+1lw+TSek12wgT4iPd2H2VxtI42kTXtItJpOF3aW5IlMRxp6kAguo9WQMvzrn/K/NZjhWKxtjNbQxROxMw7XM+t2SNSMEowcaWYHbAPSpmXh3E7j/1HETCp/q7OMR4+ErZeo7lrl6OyvLmGLWVeC3ly7amZu0uEck4HpXn+fn2sEskOWq/lFvjyUsij9S6cK4rHcxLLC2pG6HoQRsVYHdWB2IPStyqRy9MIOJ3MI2SaOK4x4ByzROw+OEJq71XiyLJCM17VmyqdGeMbVRuF8rS3D3GZykBuZgwA++SFWIOT0HXAO5q9gVXLuLs7p1jma3MqdqMBHSR1Ol8o4ID40HKkZB36Vsx0uzNkTfRPQW6oFRBhUAVQPAKMCq3xbnLVIbWwCz3P126w2wO2uZxsT5Rjckb4rWk5PacYur65nTxjVo4I29GWJQWHzqd4XwiG2jEcEaxoPqqMb+Z8SfU71bPyFVRKoeM7uRh4FwRbaMrqMkjsXllb35ZG9528vIAbAACpKlKxN3yzalXCFaXGJMQv6jH2kCtyuf8AOvPLxIc2V4EXJ1tGFjJ6DLBjpHXcjPpSm+g2l2aHMd8yoEiGqaU9nCg6tI+wPwXOSf411XlLgAsrOC2Bz2SBSR9Zz3nb5sWPzqs+zrk8Lpv7iRJ7iVPvZjOqKCNh7kR8SfF/iPMm/VsxY9CMmSetivjV9r41WlZ9pXwV9oBSlKA+Gua+x37/ACcSvTu092yA+SRDKgemJAPkK6Ua5h7BH02t3CfeivJcj4rGP3o1AdQpSlAeJpgilmICqCSTsABuSaqEnF7i9/1LG3tvCTH36YeaA7RofM71L852Ty2UyRgsxUHSOrBWVmUepUEfOtPht/HNGrREFcbAbacfVI8COmKhJ0Qk6Inh3LNvbyO8cY7RmJaV+/IxPUmRsn7MCvlrzTaSsVjuYXYfVEilvkM5PyqVf3j8ajeLcu210MTwxyepXvD4OMMPkaz99mf/AGbDcQUedVSTmq0PEUIuIu9bSxN31wHWWN0BOcZOqTG/gaiubuWJoIViiumNtcTQwFJTqkjErgYjl6smNirdB571eY+RrFYRD9EhKAY3RSx9S+NRb1zmqc+KOTG4SfZq8WD1a16KZzDxcWnEo5mR2je2ZZGQFjGqyq3aEDqoLDPo3yPQeE8ZinjV45FcEdVIIPwP+HWuZ8e4ZLwm6gkSbTZ4lSOSSN5zbdqoJhZVYM6koCu+24PTfNccmy6PpkeHDDW6wI9hcaepIRZGjZ8b6GUE9M5qHj4NrDGDfXF/Xk2SyS1t1wddZgPGqLzCsd9caca4YI3DkEgGR8AKrAg5GM7Hatq14Ak8aP2880ciq65lOllYAgkAA9PA1OWfCljTSqhVA2VRsP41rSox5M1qkUKbh54dcWk/aTi3MvZzB5pHRBKjJGxBJwocjJPTarVzfxC9hjjaygWdjIBIrHGE9O8Nyds5264Phu3NkssbRyJrRwQysMhgeoNQB4Lf266LS4R4hssd0js0Y8FWZDqZR4BhkDxqD5GHOktMmbXNnN5spbYdm0om7UMkal5BoVWVlAO4G4Poc+G+kfaTn/V2N6x8jDoHzZiAKx8K5WuDP9JvJVkl0lECArHErbtoB3LHG7Hw2qyQtGxIQoxXYhSrFSNiDjofjXKR2flO3p6IfgPMT3iS28xa0ulJOEK6hEx1RSITqVtu43UZB6ZFTPBLa4RHS5kSbB7kgXQzoRuJUHdDA7ZGxB6CtLi3LkNxpLgq67pJGxSRCepRhuPh0PiDUVNy3dHuDikoX8FooGkx+lgfbijVkoeSq+LskPZ3cCO/4haQ/wDp4zDKij3YnmUmVF8lLDUFGw3roVcu4LwC54brNlIkwkbXKlyO/I2MFhOgDA9dmDDc+Zq08A5+iuJBBKjW1z/sZcd/HUwyDuyj4b+laoSTVENak+C0V8NM18dtqmdCdK9ViE6ge8PtFeo5Q3Qg/Ag0B7pSlAfDXKOUpPoPMd9aNsl4PpEXq28hA/WmH/BXWK5d7auEyRi34nbj77ZOur1jLAjPoG2PpI1AdQLbZriXFnHGLyS4kybSLVDbKGZRJg/fJ9iDhmGB6AeVWbm/nRbqyt4bRsNxBMlh1htxtOx8mzmIfnE+VR9tbrGiogCqoCqPIDYVTlnXCLsUL5Z44RyhbIhCow7xP+sl8h+dWZuCGA67Zmibx3LK3o6k7/HrUnw73T8f8BW1VSkycoJ8UQXDOe1Mxguk7GUsQjdY5d/qN+F+ad/jU1xrj0dtGHfLFjpjjQapJX8ERfE/sHjVd4vwiOYurqCCTkEZB+Xn61T+KcF7G5tJJ52dBc28aa23jjDEsoPU76cnrgDJNE02ZpeNTtdF/wCULb6RJLcXcRW6SQqkcgyLaI47PsvqnUMkyL1ORkYxWzzvzY/D/o8pQPA8hjmGDrXUupHQ+ml8jG/pVoJrm/PHH3EcEVzCY5UubdwygvDLpkAJjf6uVLdx8Ebjfqa275o2KKhGkXHilnDf2boSGimj2YYOMjUjj1Bww+FU/lfmS8e2EEVpLLOmYZJGASBZIj2ZZpSd9gCQBnrWvedtwlpOzQzWPefQGAe26ltGdmj8dPh6dTYvZ88sUFxPOvYrPPJcqjEHs42RO858CQuo1Hx8kM0NcXa/eGcyXF/c2E5QsLO2iW4XXLpC5Uy65pAO8UjVs9fADYYzUbe8HhG4gitV8GubmXX/AGSPt8C1a3KYub+e4uy3YwTOyxSb9s8CHTEkQbaGPAJJxlmY+VT0dvaIxW3tjdSg4ZtnAP580h0g+gyfSteoo0+yjx+y2O5d2g4kNjkrCrsF1ZxnM5OMg+XSonmDgT2ETRzibWxQQXcU84gwWGvtkLExuFyQOh+Vdm4eJjntIYohjuiNyx+DDQB9hrNLKoB1EAeOcftqp5GmWLHGSOI8swyXskkUMiI0WCdV5eSa1O2tDG4UjOM9MZG1TLeySQsZBPHHKTntEF0ZAfPU0+5+Iqc504laIqTwS263FsxkUK8SmRcYkhODk61yMeemrLa8VikRJEYFXVWU+YYAj9hrup9oyZrgypXfJnEZIhEeKtpGxIh0uw8mkV9R+345r7yzyLJZMGCWczeMjLOs3qQ7GQA/ACre9+g3Jx8sftNRl3zlaR+/PEvxkjB+zOaamZ9T6JutHivBIrhMSqGCkMD4hh0ZT4MOufTyqvP7TLUtpicysdgIo5JCT8dIX9tbbcankGIoSpP9ZNgY9RGMk/OiTOxhJ9IjeHcCiOtJFLNE5QtqcahsVbGrY4Ir3xLle2aMqY86tvfk6dfwqleHcNMa4JJJJZmPVmbqxqO45xiKE5lkVFGwyd2PiFUbsfgD0pKT9HpQj9SD/wDp/Zf7H/nl/mqc9mMCWfE5rWMaY7i3SZBknvwuUcAk5yQ+flUQ/OESgGRJ4lY4VpYmRG8u9uB88V6m4qsV5YXY91JxE52x2VyvZlsjYgHBpjclLk7kiq4O3Ur4K+1qMx8Jqhcd5rlvO1tuHwRzR9+KW4nJFvuNLogXvTEZIJXYetT/AD7cvHw28eMkOtvKVI6juHvD1AyflUVweeOCCKNUZY0jQIVUsrLpBDZHiepz4k1RmyuC4LMcNTOYcj+zW/iuZEmZ4IQpHaxmFy+GyqpqDEKcs3Qb9d60b+9mgnliu7i6i0SMIhsuuPPcfUkYEhI8tq7UOKqfdDt8Eb/HFZUkdvq6R+ccn7B/GsUsrl3+DTCOjr8lE5VvLpbRJbqEqjNjtCQH0khUeWLAKA7bj0OADVlrb5nnVLKfUfeRkUeLO4wqgeJyRWjCDpGeuBn44Gf21fF2rIe6Ii7kCs5JAAJJJ6ADck+mK9cl8tLerJeXSao50aK3jYe7bts0hHg8h3z1CgY61H3Fgb+9NkueyUiS7YeEecpAD4NIR8lBNdSRAoAAAAAAA2AA2AA8BipRVckZyvg5+y8Q4f3BGb63GyMrKJ0XwV1OBLgbZUgnxFQvM3ELjiELRJY3aOShUyJHEitGwddTM+4yN8V1uvmgeQ+yu0u6I63VHIOI84I9tcJdgRTKrpLCSNWorsI/wlbI0n1+dTt7we4fgptwP9I+iKhAPVlRQVz5kAr8TWf2g+zf6dcWs8RVWR0WcNkdpArh89N2XBAHiG9Ku8FuF9Sev8Kqw4MeC9tVfJ2eRz+Y5W3HmuzZ2Sw3FnA3cmLo0RIhj1fR4n8zpwSMHA+NXW55ltrYCIFdYACwxDLY8NKDcD/5mpfjHBIbqLsp4xImQcHIIYdGVgQVYZO4I6mtTgvKFpaZNvCqE9W3LN+k5yx+Zq2kc1kNfXl40Mkz6bSJFLb4klbA2Gn3UJOBvk7144PyFBcwxTXqtPKyhiJHdlGdwOzzo2BHhW3zlOJpLexU7zOJJAOohiOTt5Fh/wAtWwYUeQA+wCrPRC2zjD8swf0hfAQIsSNDHGAihRoiGsrtjdic1qWHJcqRrG19caF2CRHs1AyTjxJ61buXW1xvKes0kkh/4mJH7MVIm1U/VFVybvgtjGLStFIHIVqTl1eU+ckjt/jipGy5Rtl9y3jHrpH7zVmW2UfVFebu+jiXMjBR4Z8fQDqflUfifsn8K6R4s+HpGNgM+gA+yvd3fJEup2Cjwz1J8lHUn4VotdzSjMYEKf7SX3j6rH4fFj8qwJbqmW065D/WSEuT+iCBgegAHxqSjXZOMJS6MHGeLTmM9mBADsHkx2mPNIzsD5aj8qh+H8vKGEih+08Z5jrlPoFOyj7PhW/eXMNuO1nkAO+Gc7/oxr/goqr3PPc1wSlhCcdDNINh6gdB8yT+bXeX0aUseH5uy2XLQwqZJnUDoXkI39Bnb5KKokrpcmaKyST6OyOSSumNJk76GHO41MACvrkAVKcO5GMjiW8kaeT84nQPQL4j7B6Vb7e1VAAoAA6YAAHwA2FRclHopyZHl4ql+S/8ncb+l2NvcZyZIlLfpgaXHycNUzXO/ZNd9mbuyP8AUzdrEP8A7Nx3wB6K4YfOuiVqTtWee1XBA878fitLKWSVdYYGNY/GZ5AVWIfpePpk+Fcy5c5rvLGCOCa3FwsahVaOQJIigbIyvs4XoGBGwFafGOere+vzLNMscFqWS2ifILP0e4dcbHwUHcDyPXcPNtketzD82FZ8vPFF2OPF2Sz+1Bvq2FwT+dJCo+3Ua05ueOITbRQQW483Zp3HwVQq5+JrUHNFl+MQfrLXv7rLP8Zh/XFU6Ev8S3/pv8ItGJ7S7maaUMSC+AF2GyIvdQfDf1qakulwcOAcbHrg+ePGqt91ln+Mw/rivn3V2f4zD+uKlcvoKieuG2V3bGUQXgQSytIx+jxOzM3iWbc7bDyrNfcY4jFG8jcRwqKWP+i2/QDPl1rX+62z/GYf1xWjxjjNlcR6GvEUalbuOu5U5AOQcjODjzAruqV8/wAEXGNFz4Lwzi0tvFJJxFY3kRXZDaQNoLDIUnbcAjPrmtz+huKjpxGBv0rNR+6SuftzHGevGbj5XGP3CvB49B48Yuf73JVl/tFWh/rOiGz4wOlzYv8ApW8q/wDjJXjtuNL9Th0nwa5jP7ciuenjlv8Ale6/vc1fP6et/wAr3f8Aepf4Uv8AaGj9s6E/H+Kp73DYpP8AdXaj7A6V4PPtwg++8JvV/wB32U3/AIsKoH3SQ+HGbsf/AJDn96UHNiDpxu5+bK374qX9hpZd+SrV7q9uuIzRyRasQW6SqVdIY8EkqehZt/t86tfMN32dpcOfqQTNt+bGx6fKuPHnhx7vHH/4oom/y617vnydkZDxiF1dWVg9qu6sCCMhPImu+/7OUXrl6VPo8QUg9xf3DwqTrnnC+brOOGNGuYyUUKSA+DgYz7tbY56svxpf+p/LVTu+i9VXZb+JRSNGREwR/AkZHqPT41U7fjgtnKzRDtvFtRklYeLKpOXHoh+VYzz1ZeN0v/U/lrV4hzJw2dNEs0bDqNpAVP4SsFyp9RUotr0OE7TJj7rrTszKsqYBwWbClW327LqG6+GaqPEPaFLcOY7GJmbxlcdPUKdlHqx+VRl3Z2MsoaW/SRFGFyrLIw8pJAvfx0zjPwqy8N45w2FQqTxADwAYD4+7ufU1J8erLHmk+E0iM4ZyG8z9reSNM58CTpHpnq3wGBV1s+GpGAFUADpgAAfADYVHDnWy/GY/+b+FexzjZ/jMX2n+FVScn2QWlExSokc22f4zD+uKyLzNanpcw/2ifxqGlkrRmtbz6LxO0uOiS5tJT6SnVCT8JB18jXXc1xTjMsF1byRLPEWZe4RImzrhkPX8ICr5yl7Qbe4soJZpo45SmJFYgESISj7eRZSR6EVqxPijNlXNnM+P3UNnxC9hYkAz9qoCu208ccjY0g47xO3rWNOLo3uxzt+jbzH/APSv0DSpPGm7IqbRwRZnPu2d43wtJv5ayCGc9OH3v93I/eRXd6YptRO7jOGLw66PTh13844h++Sso4Jenpw6f5/Rx/m126lNuJzWziY5evvydL83tR/m16+5niH5Of8AtbUf5ldqpTbiNbOLDlfiH5PP9va/z19+5biP5P8A+vbfzV2ilNuI1s4v9yvEfxD/ALi3/jX37leI/iH/AHFv/Guz0ptxGtnGPuW4j+If9xb/AMa+fcvxL8Q/7i3/AJq7RSm3Ea5HF/uY4l+Tz/eLb+avh5b4j+T3/t7X+eu00ptxGuRxX7neI/k6T+2tv/cryeA8Q/J039pbH/MrtlKbcRrZxL+hL78nT/rW5/za8nhN6OvDrn5dgf8AMrt9KbcRrZwxuH3Y68Ou/wBSI/5leDZ3Pjw68/sVP7nru1MU20NxnBjbTePDrz+6k/urG0L+PD7z52cn8td8xX2m2hrZ+fmjHjY3I+NlL/JWJoofGzlHxs5P/br9DUptoa2fnGSO0+tbEfG0kH+XUXZ8kmZTIsbBWeTSNBGFEjhdsbbAbV+oqVKMaOOVilKVIiKUpQClKUApSlAKUpQClKUApSlAKUpQClKUApSlAKUpQClKUApSlAKUpQClKUApSlAKVp8R4rHAAZGxq2A6k46/KvcXEY2xh1yw1AZAON8nSd9sHw2wfKgNmlYUvEIyHUjfcMCO772+fDx8qxvxKMOqahqZioAOTlVLEHywB+6gNqlYLm8WPTqONbBF2Y5Y5IGw26dTtXuWcLjPiQPmaAyUrUtOKxyAlWGAATnu7FEkzv4aZE+Ga9ScRjBwZEzqCY1DOtgSq48CQDtQGzSsC3sZIAdSWzpGod7HXG++KxxcViZdYddGkNryNOCSo73TqpFAbdKxfSk1adS6sZ05GcDG+OuNx9ta0/GolCnJcMCw7MGTurszd0HYE0BvUrWteIpIWCMG0adWOg1KHXf9FgfnXtb2MhSHUhjhTqGGPkpzudjsKAzUrAt7GW0h1LZI0hhnI6jGc5FYf6Yi1hNXePTY4+t1OMDOh8ZO+k4oDdpUaeYIdBk1EoOpCSHHdD5IC5AKkEE7EEYNbaXiFmQMCyBSw8VD6tJPlnSfsoDPStBONwnRhwRJjSQCQQW0qScYUFtgTjJ2Ga36AUpSgFKUoBSlKAUpSgI/ivB1n0nUyMmdLKcHDDDD5io1uWW7UYYdllnJJBcu0MkLH3Ns69WzY67b18pQGxPyqhVlV2TUrKcBPdeKKFgAVwNolOfj4VuQ8HVWDAnIkkk8NzLnOdvDP7BSlAb2KwXdmJAoJI0srjHmpyBSlARTcprp0iRxlCh2Q5QxwRkbrscQIc+p9MZ05fUOzB23kWQDC4BDOxAGPEu2fkeuSftKAx/cyg7DDsBAFAA097QQ2W26nG/x8KDlpQAA7ZUIFOEOOzMxXIIwdpWG/kD1pSgC8rxAYycbdQp2FubYA5XcaTnfx9Nq9R8v6VXTNIrAOpbuksrtqI7wO4PQ9R45pSgMqcDRUeNSQkmxAxsohWEKD1Gyg565rDLy2rBdTtkaskLGuoMY2IwF2OY03G/X5KUB6j5cRX1hmDai/RdiXuH8vO4b9Ueucn9DffEYSHSihVQhSFIDLrGR7xz19MdCc/KUB8teCaUCtIz99ZGJCguVxjWfrbgH5AdNq2LjhauZCxbEiLGwBxshkOxG++sg18pQGinKqAxHW57I5GrDE/fO06kZG+23UbVN0pQClKUApSlA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2" descr="http://watermarked.cutcaster.com/cutcaster-photo-100362008-Old-book-writing-with-fea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56065">
            <a:off x="10382752" y="5565946"/>
            <a:ext cx="1021606" cy="1910793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1828800"/>
            <a:ext cx="868680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400" dirty="0" smtClean="0"/>
              <a:t> </a:t>
            </a:r>
            <a:r>
              <a:rPr lang="vi-VN" sz="2600" dirty="0" smtClean="0">
                <a:solidFill>
                  <a:srgbClr val="FF0000"/>
                </a:solidFill>
              </a:rPr>
              <a:t>+</a:t>
            </a:r>
            <a:r>
              <a:rPr lang="vi-VN" sz="2600" dirty="0" smtClean="0"/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Use the right tone of language</a:t>
            </a:r>
            <a:r>
              <a:rPr lang="vi-VN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: formal language</a:t>
            </a:r>
            <a:endParaRPr lang="en-US" sz="2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 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avoid everyday, colloquial language; slang </a:t>
            </a:r>
          </a:p>
          <a:p>
            <a:pPr>
              <a:spcBef>
                <a:spcPts val="600"/>
              </a:spcBef>
            </a:pP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 </a:t>
            </a:r>
            <a:r>
              <a:rPr lang="vi-VN" sz="28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avoid contractions (I’m; it’</a:t>
            </a:r>
            <a:r>
              <a:rPr lang="vi-VN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ll...</a:t>
            </a:r>
            <a:r>
              <a:rPr lang="en-US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etc)</a:t>
            </a:r>
          </a:p>
          <a:p>
            <a:pPr>
              <a:spcBef>
                <a:spcPts val="600"/>
              </a:spcBef>
            </a:pPr>
            <a:r>
              <a:rPr lang="vi-VN" sz="2800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- </a:t>
            </a:r>
            <a:r>
              <a:rPr lang="en-US" sz="2800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avoid emotive, subjective language (terrible, rubbish etc)</a:t>
            </a:r>
            <a:endParaRPr lang="vi-VN" sz="28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lang="vi-VN" sz="2800" dirty="0" smtClean="0"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715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vi-VN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Reason </a:t>
            </a:r>
            <a:r>
              <a:rPr lang="en-US" sz="2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for writing:</a:t>
            </a:r>
            <a:endParaRPr lang="en-US" sz="2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600" b="1" i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 am writing in order to complain about</a:t>
            </a:r>
            <a:endParaRPr lang="en-US" sz="26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vi-VN" sz="2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vi-VN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Introducing </a:t>
            </a:r>
            <a:r>
              <a:rPr lang="en-US" sz="2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complaint:</a:t>
            </a:r>
            <a:endParaRPr lang="en-US" sz="2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Firstly</a:t>
            </a:r>
            <a:endParaRPr lang="en-US" sz="26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In the first place</a:t>
            </a:r>
            <a:endParaRPr lang="en-US" sz="26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First of all</a:t>
            </a:r>
            <a:endParaRPr lang="en-US" sz="26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My first complaint is</a:t>
            </a:r>
            <a:endParaRPr lang="en-US" sz="26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The first problem is</a:t>
            </a:r>
            <a:endParaRPr lang="en-US" sz="26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 first thing I would like to draw your attention to is</a:t>
            </a:r>
            <a:endParaRPr lang="en-US" sz="26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600" b="1" i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My first concern is</a:t>
            </a:r>
            <a:endParaRPr lang="en-US" sz="26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Horizontal Scroll 3"/>
          <p:cNvSpPr/>
          <p:nvPr/>
        </p:nvSpPr>
        <p:spPr>
          <a:xfrm>
            <a:off x="685800" y="0"/>
            <a:ext cx="8001000" cy="838200"/>
          </a:xfrm>
          <a:prstGeom prst="horizontalScroll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solidFill>
                  <a:srgbClr val="0070C0"/>
                </a:solidFill>
              </a:rPr>
              <a:t>Most common phrases used for complaint letters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458200" cy="579120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vi-VN" b="1" dirty="0" smtClean="0">
                <a:solidFill>
                  <a:srgbClr val="FF0000"/>
                </a:solidFill>
              </a:rPr>
              <a:t>+ </a:t>
            </a:r>
            <a:r>
              <a:rPr lang="en-US" b="1" dirty="0" smtClean="0">
                <a:solidFill>
                  <a:srgbClr val="FF0000"/>
                </a:solidFill>
              </a:rPr>
              <a:t>Introducing </a:t>
            </a:r>
            <a:r>
              <a:rPr lang="en-US" b="1" dirty="0">
                <a:solidFill>
                  <a:srgbClr val="FF0000"/>
                </a:solidFill>
              </a:rPr>
              <a:t>further complaints: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b="1" i="1" dirty="0">
                <a:solidFill>
                  <a:srgbClr val="0070C0"/>
                </a:solidFill>
              </a:rPr>
              <a:t>Secondly</a:t>
            </a:r>
            <a:endParaRPr lang="en-US" dirty="0">
              <a:solidFill>
                <a:srgbClr val="0070C0"/>
              </a:solidFill>
            </a:endParaRPr>
          </a:p>
          <a:p>
            <a:pPr lvl="0"/>
            <a:r>
              <a:rPr lang="en-US" b="1" i="1" dirty="0">
                <a:solidFill>
                  <a:schemeClr val="accent2">
                    <a:lumMod val="75000"/>
                  </a:schemeClr>
                </a:solidFill>
              </a:rPr>
              <a:t>In the second place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en-US" b="1" i="1" dirty="0">
                <a:solidFill>
                  <a:srgbClr val="92D050"/>
                </a:solidFill>
              </a:rPr>
              <a:t>Not only …….but also</a:t>
            </a:r>
            <a:endParaRPr lang="en-US" dirty="0">
              <a:solidFill>
                <a:srgbClr val="92D050"/>
              </a:solidFill>
            </a:endParaRPr>
          </a:p>
          <a:p>
            <a:pPr lvl="0"/>
            <a:r>
              <a:rPr lang="en-US" b="1" i="1" dirty="0">
                <a:solidFill>
                  <a:srgbClr val="0070C0"/>
                </a:solidFill>
              </a:rPr>
              <a:t>In addition</a:t>
            </a:r>
            <a:endParaRPr lang="en-US" dirty="0">
              <a:solidFill>
                <a:srgbClr val="0070C0"/>
              </a:solidFill>
            </a:endParaRPr>
          </a:p>
          <a:p>
            <a:pPr>
              <a:buNone/>
            </a:pPr>
            <a:endParaRPr lang="vi-VN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vi-VN" b="1" dirty="0" smtClean="0">
                <a:solidFill>
                  <a:srgbClr val="FF0000"/>
                </a:solidFill>
              </a:rPr>
              <a:t>+ </a:t>
            </a:r>
            <a:r>
              <a:rPr lang="en-US" b="1" dirty="0" smtClean="0">
                <a:solidFill>
                  <a:srgbClr val="FF0000"/>
                </a:solidFill>
              </a:rPr>
              <a:t>Demanding </a:t>
            </a:r>
            <a:r>
              <a:rPr lang="en-US" b="1" dirty="0">
                <a:solidFill>
                  <a:srgbClr val="FF0000"/>
                </a:solidFill>
              </a:rPr>
              <a:t>action: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 suggest that you replace the </a:t>
            </a:r>
            <a:r>
              <a:rPr lang="en-US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item</a:t>
            </a:r>
            <a:r>
              <a:rPr lang="vi-VN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therefore suggest that I be given a full </a:t>
            </a: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refund</a:t>
            </a:r>
            <a:r>
              <a:rPr lang="vi-VN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would be grateful if my money was </a:t>
            </a:r>
            <a:r>
              <a:rPr lang="en-US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refunded</a:t>
            </a:r>
            <a:r>
              <a:rPr lang="vi-VN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 would </a:t>
            </a:r>
            <a:r>
              <a:rPr lang="vi-VN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appreciate it </a:t>
            </a:r>
            <a:r>
              <a:rPr lang="en-US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if </a:t>
            </a:r>
            <a:r>
              <a:rPr lang="en-US" b="1" i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 could give me a full </a:t>
            </a:r>
            <a:r>
              <a:rPr lang="en-US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refund</a:t>
            </a:r>
            <a:r>
              <a:rPr lang="vi-VN" b="1" i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4" name="Horizontal Scroll 3"/>
          <p:cNvSpPr/>
          <p:nvPr/>
        </p:nvSpPr>
        <p:spPr>
          <a:xfrm>
            <a:off x="609600" y="0"/>
            <a:ext cx="8001000" cy="838200"/>
          </a:xfrm>
          <a:prstGeom prst="horizontalScroll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400" b="1" dirty="0" smtClean="0">
                <a:solidFill>
                  <a:srgbClr val="0070C0"/>
                </a:solidFill>
              </a:rPr>
              <a:t>Most common phrases used for complaint letters</a:t>
            </a:r>
            <a:endParaRPr lang="en-US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prstGeom prst="horizontalScroll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vi-VN" sz="2600" b="1" dirty="0" smtClean="0">
                <a:solidFill>
                  <a:srgbClr val="0070C0"/>
                </a:solidFill>
              </a:rPr>
              <a:t>Most common phrases used for complaint letters</a:t>
            </a:r>
            <a:endParaRPr lang="en-US" sz="2600" b="1" dirty="0">
              <a:solidFill>
                <a:srgbClr val="0070C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144963"/>
          </a:xfrm>
        </p:spPr>
        <p:txBody>
          <a:bodyPr/>
          <a:lstStyle/>
          <a:p>
            <a:pPr>
              <a:buNone/>
            </a:pPr>
            <a:r>
              <a:rPr lang="vi-VN" dirty="0" smtClean="0"/>
              <a:t> </a:t>
            </a:r>
            <a:r>
              <a:rPr lang="vi-VN" sz="2800" b="1" dirty="0" smtClean="0">
                <a:solidFill>
                  <a:srgbClr val="FF0000"/>
                </a:solidFill>
              </a:rPr>
              <a:t>+ Use polite requests:</a:t>
            </a:r>
          </a:p>
          <a:p>
            <a:pPr>
              <a:buNone/>
            </a:pPr>
            <a:r>
              <a:rPr lang="vi-VN" sz="2800" b="1" dirty="0" smtClean="0">
                <a:solidFill>
                  <a:srgbClr val="00B050"/>
                </a:solidFill>
              </a:rPr>
              <a:t>  Would you please...?</a:t>
            </a:r>
          </a:p>
          <a:p>
            <a:pPr>
              <a:buNone/>
            </a:pPr>
            <a:r>
              <a:rPr lang="vi-VN" sz="2800" b="1" dirty="0" smtClean="0">
                <a:solidFill>
                  <a:schemeClr val="accent6">
                    <a:lumMod val="50000"/>
                  </a:schemeClr>
                </a:solidFill>
              </a:rPr>
              <a:t>  Would you mind ......?</a:t>
            </a:r>
          </a:p>
          <a:p>
            <a:pPr>
              <a:buNone/>
            </a:pPr>
            <a:r>
              <a:rPr lang="vi-VN" sz="2800" b="1" dirty="0" smtClean="0">
                <a:solidFill>
                  <a:srgbClr val="0070C0"/>
                </a:solidFill>
              </a:rPr>
              <a:t>  I was wondering if you could.......</a:t>
            </a:r>
          </a:p>
          <a:p>
            <a:pPr>
              <a:buNone/>
            </a:pPr>
            <a:r>
              <a:rPr lang="vi-VN" sz="2800" b="1" dirty="0" smtClean="0">
                <a:solidFill>
                  <a:schemeClr val="accent4">
                    <a:lumMod val="75000"/>
                  </a:schemeClr>
                </a:solidFill>
              </a:rPr>
              <a:t>  Would it be possible for you to.........?</a:t>
            </a:r>
            <a:endParaRPr lang="en-US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1"/>
            <a:ext cx="8229600" cy="3200400"/>
          </a:xfrm>
        </p:spPr>
        <p:txBody>
          <a:bodyPr/>
          <a:lstStyle/>
          <a:p>
            <a:pPr>
              <a:buNone/>
            </a:pPr>
            <a:r>
              <a:rPr lang="vi-VN" b="1" dirty="0" smtClean="0">
                <a:solidFill>
                  <a:srgbClr val="FF0000"/>
                </a:solidFill>
              </a:rPr>
              <a:t>+ </a:t>
            </a:r>
            <a:r>
              <a:rPr lang="en-US" b="1" dirty="0" smtClean="0">
                <a:solidFill>
                  <a:srgbClr val="FF0000"/>
                </a:solidFill>
              </a:rPr>
              <a:t>Ending </a:t>
            </a:r>
            <a:r>
              <a:rPr lang="en-US" b="1" dirty="0">
                <a:solidFill>
                  <a:srgbClr val="FF0000"/>
                </a:solidFill>
              </a:rPr>
              <a:t>the letter:</a:t>
            </a:r>
            <a:endParaRPr lang="en-US" dirty="0">
              <a:solidFill>
                <a:srgbClr val="FF0000"/>
              </a:solidFill>
            </a:endParaRPr>
          </a:p>
          <a:p>
            <a:pPr lvl="0"/>
            <a:r>
              <a:rPr lang="en-US" b="1" i="1" dirty="0" smtClean="0">
                <a:solidFill>
                  <a:srgbClr val="00B050"/>
                </a:solidFill>
              </a:rPr>
              <a:t>I </a:t>
            </a:r>
            <a:r>
              <a:rPr lang="en-US" b="1" i="1" dirty="0">
                <a:solidFill>
                  <a:srgbClr val="00B050"/>
                </a:solidFill>
              </a:rPr>
              <a:t>look forward to hearing from </a:t>
            </a:r>
            <a:r>
              <a:rPr lang="en-US" b="1" i="1" dirty="0" smtClean="0">
                <a:solidFill>
                  <a:srgbClr val="00B050"/>
                </a:solidFill>
              </a:rPr>
              <a:t>you</a:t>
            </a:r>
            <a:r>
              <a:rPr lang="vi-VN" b="1" i="1" dirty="0" smtClean="0">
                <a:solidFill>
                  <a:srgbClr val="00B050"/>
                </a:solidFill>
              </a:rPr>
              <a:t>.</a:t>
            </a:r>
            <a:endParaRPr lang="en-US" dirty="0">
              <a:solidFill>
                <a:srgbClr val="00B050"/>
              </a:solidFill>
            </a:endParaRPr>
          </a:p>
          <a:p>
            <a:pPr lvl="0"/>
            <a:r>
              <a:rPr lang="en-US" b="1" i="1" dirty="0">
                <a:solidFill>
                  <a:schemeClr val="accent2">
                    <a:lumMod val="75000"/>
                  </a:schemeClr>
                </a:solidFill>
              </a:rPr>
              <a:t>I look forward to receiving a full </a:t>
            </a:r>
            <a:r>
              <a:rPr lang="en-US" b="1" i="1" dirty="0" smtClean="0">
                <a:solidFill>
                  <a:schemeClr val="accent2">
                    <a:lumMod val="75000"/>
                  </a:schemeClr>
                </a:solidFill>
              </a:rPr>
              <a:t>refund</a:t>
            </a:r>
            <a:r>
              <a:rPr lang="vi-VN" b="1" i="1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en-US" b="1" i="1" dirty="0">
                <a:solidFill>
                  <a:srgbClr val="0070C0"/>
                </a:solidFill>
              </a:rPr>
              <a:t>I look forward to receiving a </a:t>
            </a:r>
            <a:r>
              <a:rPr lang="en-US" b="1" i="1" dirty="0" smtClean="0">
                <a:solidFill>
                  <a:srgbClr val="0070C0"/>
                </a:solidFill>
              </a:rPr>
              <a:t>replacement</a:t>
            </a:r>
            <a:r>
              <a:rPr lang="vi-VN" b="1" i="1" dirty="0" smtClean="0">
                <a:solidFill>
                  <a:srgbClr val="0070C0"/>
                </a:solidFill>
              </a:rPr>
              <a:t>.</a:t>
            </a:r>
            <a:endParaRPr lang="en-US" dirty="0">
              <a:solidFill>
                <a:srgbClr val="0070C0"/>
              </a:solidFill>
            </a:endParaRPr>
          </a:p>
          <a:p>
            <a:pPr lvl="0"/>
            <a:r>
              <a:rPr lang="en-US" b="1" i="1" dirty="0">
                <a:solidFill>
                  <a:srgbClr val="7030A0"/>
                </a:solidFill>
              </a:rPr>
              <a:t>I look forward to receiving your </a:t>
            </a:r>
            <a:r>
              <a:rPr lang="en-US" b="1" i="1" dirty="0" smtClean="0">
                <a:solidFill>
                  <a:srgbClr val="7030A0"/>
                </a:solidFill>
              </a:rPr>
              <a:t>explanation</a:t>
            </a:r>
            <a:r>
              <a:rPr lang="vi-VN" b="1" i="1" dirty="0" smtClean="0">
                <a:solidFill>
                  <a:srgbClr val="7030A0"/>
                </a:solidFill>
              </a:rPr>
              <a:t>.</a:t>
            </a:r>
            <a:endParaRPr lang="en-US" dirty="0">
              <a:solidFill>
                <a:srgbClr val="7030A0"/>
              </a:solidFill>
            </a:endParaRPr>
          </a:p>
          <a:p>
            <a:pPr lvl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249362"/>
          </a:xfrm>
          <a:prstGeom prst="horizontalScroll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r>
              <a:rPr lang="vi-VN" sz="2600" b="1" dirty="0" smtClean="0">
                <a:solidFill>
                  <a:srgbClr val="0070C0"/>
                </a:solidFill>
              </a:rPr>
              <a:t>Most common phrases used for complaint letters</a:t>
            </a:r>
            <a:endParaRPr lang="en-US" sz="2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038600"/>
            <a:ext cx="40957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AutoShape 10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1752600" cy="114300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>
            <a:normAutofit fontScale="90000"/>
          </a:bodyPr>
          <a:lstStyle/>
          <a:p>
            <a:pPr marL="342900" indent="-342900">
              <a:spcBef>
                <a:spcPts val="1200"/>
              </a:spcBef>
            </a:pPr>
            <a:endParaRPr lang="vi-VN" sz="1600" b="1" dirty="0" smtClean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>
              <a:spcBef>
                <a:spcPts val="600"/>
              </a:spcBef>
            </a:pPr>
            <a:r>
              <a:rPr lang="en-US" sz="1800" b="1" dirty="0" smtClean="0">
                <a:solidFill>
                  <a:srgbClr val="CC0000"/>
                </a:solidFill>
                <a:latin typeface="Times New Roman" pitchFamily="18" charset="0"/>
              </a:rPr>
              <a:t>QUESTION</a:t>
            </a:r>
            <a:r>
              <a:rPr lang="vi-VN" sz="1800" b="1" dirty="0" smtClean="0">
                <a:solidFill>
                  <a:srgbClr val="CC0000"/>
                </a:solidFill>
                <a:latin typeface="Times New Roman" pitchFamily="18" charset="0"/>
              </a:rPr>
              <a:t>S</a:t>
            </a:r>
            <a:endParaRPr lang="en-US" sz="1800" b="1" dirty="0">
              <a:solidFill>
                <a:srgbClr val="CC0000"/>
              </a:solidFill>
              <a:latin typeface="Times New Roman" pitchFamily="18" charset="0"/>
            </a:endParaRPr>
          </a:p>
          <a:p>
            <a:pPr marL="342900" indent="-342900"/>
            <a:endParaRPr lang="en-SG" sz="1600" b="1" dirty="0">
              <a:solidFill>
                <a:srgbClr val="CC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371600" y="1524000"/>
            <a:ext cx="6324600" cy="1371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lang="vi-VN" sz="2800" b="1" dirty="0" smtClean="0">
                <a:solidFill>
                  <a:srgbClr val="FF0000"/>
                </a:solidFill>
              </a:rPr>
              <a:t>Write a letter of complaint about a faulty product you’ve bought.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vi-VN" sz="2400" b="1" i="1" dirty="0" smtClean="0">
                <a:solidFill>
                  <a:srgbClr val="00B050"/>
                </a:solidFill>
              </a:rPr>
              <a:t>(120 – 150 words) </a:t>
            </a:r>
            <a:endParaRPr kumimoji="0" lang="en-US" sz="2400" b="1" i="1" u="none" strike="noStrike" kern="1200" cap="none" spc="0" normalizeH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35150" y="476250"/>
            <a:ext cx="5473700" cy="4525963"/>
          </a:xfrm>
          <a:prstGeom prst="rect">
            <a:avLst/>
          </a:prstGeom>
          <a:noFill/>
          <a:ln/>
        </p:spPr>
      </p:pic>
      <p:sp>
        <p:nvSpPr>
          <p:cNvPr id="3" name="WordArt 4"/>
          <p:cNvSpPr>
            <a:spLocks noChangeArrowheads="1" noChangeShapeType="1" noTextEdit="1"/>
          </p:cNvSpPr>
          <p:nvPr/>
        </p:nvSpPr>
        <p:spPr bwMode="gray">
          <a:xfrm>
            <a:off x="838200" y="4724400"/>
            <a:ext cx="7848600" cy="1295400"/>
          </a:xfrm>
          <a:prstGeom prst="rect">
            <a:avLst/>
          </a:prstGeom>
        </p:spPr>
        <p:txBody>
          <a:bodyPr wrap="none" fromWordArt="1">
            <a:prstTxWarp prst="textDeflateInflate">
              <a:avLst>
                <a:gd name="adj" fmla="val 31824"/>
              </a:avLst>
            </a:prstTxWarp>
          </a:bodyPr>
          <a:lstStyle/>
          <a:p>
            <a:r>
              <a:rPr lang="vi-VN" sz="3600" b="1" kern="10" dirty="0" smtClean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Well-done</a:t>
            </a:r>
            <a:r>
              <a:rPr lang="en-US" sz="3600" b="1" kern="10" dirty="0" smtClean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>
                <a:ln w="285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800000"/>
                </a:solidFill>
                <a:effectLst>
                  <a:outerShdw dist="107763" dir="2700000" algn="ctr" rotWithShape="0">
                    <a:srgbClr val="000000">
                      <a:alpha val="50000"/>
                    </a:srgbClr>
                  </a:outerShdw>
                </a:effectLst>
                <a:latin typeface="Times New Roman"/>
                <a:cs typeface="Times New Roman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708</TotalTime>
  <Words>827</Words>
  <Application>Microsoft Office PowerPoint</Application>
  <PresentationFormat>On-screen Show (4:3)</PresentationFormat>
  <Paragraphs>161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Welcome to the English class!</vt:lpstr>
      <vt:lpstr>Slide 2</vt:lpstr>
      <vt:lpstr>Slide 3</vt:lpstr>
      <vt:lpstr> A FORMAL LETTER</vt:lpstr>
      <vt:lpstr>Slide 5</vt:lpstr>
      <vt:lpstr>Slide 6</vt:lpstr>
      <vt:lpstr>Slide 7</vt:lpstr>
      <vt:lpstr>Slide 8</vt:lpstr>
      <vt:lpstr>Slide 9</vt:lpstr>
      <vt:lpstr>Slide 10</vt:lpstr>
      <vt:lpstr>Slide 11</vt:lpstr>
      <vt:lpstr>   Find the phrases in the 2nd letter that have the same or nearly the same meaning as the  followings.</vt:lpstr>
      <vt:lpstr>Slide 13</vt:lpstr>
      <vt:lpstr>Slide 14</vt:lpstr>
      <vt:lpstr>Slide 15</vt:lpstr>
      <vt:lpstr>Most common phrases used for complaint letters</vt:lpstr>
      <vt:lpstr>Most common phrases used for complaint letters</vt:lpstr>
      <vt:lpstr> QUESTIONS 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English class!</dc:title>
  <dc:creator>tnh</dc:creator>
  <cp:lastModifiedBy>tnh</cp:lastModifiedBy>
  <cp:revision>7</cp:revision>
  <dcterms:created xsi:type="dcterms:W3CDTF">2016-02-21T15:04:20Z</dcterms:created>
  <dcterms:modified xsi:type="dcterms:W3CDTF">2016-02-22T10:20:08Z</dcterms:modified>
</cp:coreProperties>
</file>